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1" r:id="rId1"/>
  </p:sldMasterIdLst>
  <p:notesMasterIdLst>
    <p:notesMasterId r:id="rId22"/>
  </p:notesMasterIdLst>
  <p:sldIdLst>
    <p:sldId id="256" r:id="rId2"/>
    <p:sldId id="257" r:id="rId3"/>
    <p:sldId id="267" r:id="rId4"/>
    <p:sldId id="268" r:id="rId5"/>
    <p:sldId id="270" r:id="rId6"/>
    <p:sldId id="259" r:id="rId7"/>
    <p:sldId id="260" r:id="rId8"/>
    <p:sldId id="271" r:id="rId9"/>
    <p:sldId id="276" r:id="rId10"/>
    <p:sldId id="261" r:id="rId11"/>
    <p:sldId id="272" r:id="rId12"/>
    <p:sldId id="274" r:id="rId13"/>
    <p:sldId id="275" r:id="rId14"/>
    <p:sldId id="262" r:id="rId15"/>
    <p:sldId id="269" r:id="rId16"/>
    <p:sldId id="263" r:id="rId17"/>
    <p:sldId id="273" r:id="rId18"/>
    <p:sldId id="265" r:id="rId19"/>
    <p:sldId id="264" r:id="rId20"/>
    <p:sldId id="277" r:id="rId21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nna.belash@gmail.com" initials="i" lastIdx="3" clrIdx="0">
    <p:extLst>
      <p:ext uri="{19B8F6BF-5375-455C-9EA6-DF929625EA0E}">
        <p15:presenceInfo xmlns:p15="http://schemas.microsoft.com/office/powerpoint/2012/main" userId="590e4c067243319c" providerId="Windows Live"/>
      </p:ext>
    </p:extLst>
  </p:cmAuthor>
  <p:cmAuthor id="2" name="5nn" initials="5" lastIdx="6" clrIdx="1">
    <p:extLst>
      <p:ext uri="{19B8F6BF-5375-455C-9EA6-DF929625EA0E}">
        <p15:presenceInfo xmlns:p15="http://schemas.microsoft.com/office/powerpoint/2012/main" userId="5nn" providerId="None"/>
      </p:ext>
    </p:extLst>
  </p:cmAuthor>
  <p:cmAuthor id="3" name="Мартинюк Андрій" initials="МА" lastIdx="1" clrIdx="2">
    <p:extLst>
      <p:ext uri="{19B8F6BF-5375-455C-9EA6-DF929625EA0E}">
        <p15:presenceInfo xmlns:p15="http://schemas.microsoft.com/office/powerpoint/2012/main" userId="445c03cc3d7a781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8535" autoAdjust="0"/>
  </p:normalViewPr>
  <p:slideViewPr>
    <p:cSldViewPr snapToGrid="0">
      <p:cViewPr varScale="1">
        <p:scale>
          <a:sx n="64" d="100"/>
          <a:sy n="64" d="100"/>
        </p:scale>
        <p:origin x="47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driy\AppData\Local\Microsoft\Windows\INetCache\Content.Outlook\RJC55390\&#1042;&#1080;&#1090;&#1088;&#1072;&#1090;&#1080;%20&#1087;&#1086;%20&#1089;&#1090;&#1072;&#1090;&#1090;&#1103;&#1093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sz="1800"/>
              <a:t>Витрати Еколклуб</a:t>
            </a:r>
            <a:r>
              <a:rPr lang="uk-UA" sz="1800" baseline="0"/>
              <a:t>у у 2016 році  </a:t>
            </a:r>
            <a:r>
              <a:rPr lang="uk-UA" sz="1800" b="0" i="0" u="none" strike="noStrike" baseline="0">
                <a:effectLst/>
              </a:rPr>
              <a:t>5100893 грн</a:t>
            </a:r>
            <a:r>
              <a:rPr lang="uk-UA" sz="1800" b="0" i="0" u="none" strike="noStrike" baseline="0"/>
              <a:t> </a:t>
            </a:r>
            <a:endParaRPr lang="uk-UA" sz="18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4D6-46FB-A302-B394CFE1B68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4D6-46FB-A302-B394CFE1B68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4D6-46FB-A302-B394CFE1B68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4D6-46FB-A302-B394CFE1B68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4D6-46FB-A302-B394CFE1B683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64D6-46FB-A302-B394CFE1B683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64D6-46FB-A302-B394CFE1B683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64D6-46FB-A302-B394CFE1B683}"/>
              </c:ext>
            </c:extLst>
          </c:dPt>
          <c:dLbls>
            <c:dLbl>
              <c:idx val="0"/>
              <c:layout>
                <c:manualLayout>
                  <c:x val="-0.18638373575292635"/>
                  <c:y val="-7.102425762955635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4D6-46FB-A302-B394CFE1B683}"/>
                </c:ext>
              </c:extLst>
            </c:dLbl>
            <c:dLbl>
              <c:idx val="1"/>
              <c:layout>
                <c:manualLayout>
                  <c:x val="0.21068368570181911"/>
                  <c:y val="-4.012807424921693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939549014554797"/>
                      <c:h val="0.1486717454316567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64D6-46FB-A302-B394CFE1B683}"/>
                </c:ext>
              </c:extLst>
            </c:dLbl>
            <c:dLbl>
              <c:idx val="2"/>
              <c:layout>
                <c:manualLayout>
                  <c:x val="8.9080461940736835E-2"/>
                  <c:y val="6.2668462614314429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4D6-46FB-A302-B394CFE1B683}"/>
                </c:ext>
              </c:extLst>
            </c:dLbl>
            <c:dLbl>
              <c:idx val="3"/>
              <c:layout>
                <c:manualLayout>
                  <c:x val="7.8116712778799988E-2"/>
                  <c:y val="1.253369252286296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4D6-46FB-A302-B394CFE1B683}"/>
                </c:ext>
              </c:extLst>
            </c:dLbl>
            <c:dLbl>
              <c:idx val="5"/>
              <c:layout>
                <c:manualLayout>
                  <c:x val="-0.10278514839315792"/>
                  <c:y val="0.1420485152591127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4D6-46FB-A302-B394CFE1B683}"/>
                </c:ext>
              </c:extLst>
            </c:dLbl>
            <c:dLbl>
              <c:idx val="6"/>
              <c:layout>
                <c:manualLayout>
                  <c:x val="-0.16856764336477895"/>
                  <c:y val="-3.551212881477833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4D6-46FB-A302-B394CFE1B683}"/>
                </c:ext>
              </c:extLst>
            </c:dLbl>
            <c:dLbl>
              <c:idx val="7"/>
              <c:layout>
                <c:manualLayout>
                  <c:x val="-0.10415561703840001"/>
                  <c:y val="-3.342318006096773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4D6-46FB-A302-B394CFE1B6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'[Витрати по статтях.xlsx]Аркуш2'!$B$18:$B$25</c:f>
              <c:strCache>
                <c:ptCount val="8"/>
                <c:pt idx="0">
                  <c:v>Відрядження</c:v>
                </c:pt>
                <c:pt idx="1">
                  <c:v>Друк плакатів,буклетів ін.</c:v>
                </c:pt>
                <c:pt idx="2">
                  <c:v>Заходи</c:v>
                </c:pt>
                <c:pt idx="3">
                  <c:v>Оренда</c:v>
                </c:pt>
                <c:pt idx="4">
                  <c:v>Фонд зарплати</c:v>
                </c:pt>
                <c:pt idx="5">
                  <c:v>Перевезення, зв'язок, матеріали</c:v>
                </c:pt>
                <c:pt idx="6">
                  <c:v>Втрати від курсової різниці</c:v>
                </c:pt>
                <c:pt idx="7">
                  <c:v>Субгранти</c:v>
                </c:pt>
              </c:strCache>
            </c:strRef>
          </c:cat>
          <c:val>
            <c:numRef>
              <c:f>'[Витрати по статтях.xlsx]Аркуш2'!$C$18:$C$25</c:f>
              <c:numCache>
                <c:formatCode>0</c:formatCode>
                <c:ptCount val="8"/>
                <c:pt idx="0">
                  <c:v>91001.040000000008</c:v>
                </c:pt>
                <c:pt idx="1">
                  <c:v>71783.509999999995</c:v>
                </c:pt>
                <c:pt idx="2">
                  <c:v>1591089.52</c:v>
                </c:pt>
                <c:pt idx="3">
                  <c:v>51600</c:v>
                </c:pt>
                <c:pt idx="4">
                  <c:v>1433109.19</c:v>
                </c:pt>
                <c:pt idx="5">
                  <c:v>124734.04000000001</c:v>
                </c:pt>
                <c:pt idx="6">
                  <c:v>45545.29</c:v>
                </c:pt>
                <c:pt idx="7">
                  <c:v>1692030.52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64D6-46FB-A302-B394CFE1B6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27CE78-8C43-486B-8353-9A56D20AA16F}" type="doc">
      <dgm:prSet loTypeId="urn:microsoft.com/office/officeart/2008/layout/AlternatingPictureBlocks" loCatId="picture" qsTypeId="urn:microsoft.com/office/officeart/2005/8/quickstyle/simple1" qsCatId="simple" csTypeId="urn:microsoft.com/office/officeart/2005/8/colors/accent1_2" csCatId="accent1" phldr="0"/>
      <dgm:spPr/>
    </dgm:pt>
    <dgm:pt modelId="{04F42E3F-FC54-48E8-B07B-687BC4A7AAE6}" type="pres">
      <dgm:prSet presAssocID="{6027CE78-8C43-486B-8353-9A56D20AA16F}" presName="linearFlow" presStyleCnt="0">
        <dgm:presLayoutVars>
          <dgm:dir/>
          <dgm:resizeHandles val="exact"/>
        </dgm:presLayoutVars>
      </dgm:prSet>
      <dgm:spPr/>
    </dgm:pt>
  </dgm:ptLst>
  <dgm:cxnLst>
    <dgm:cxn modelId="{AA27CD0C-EC7D-4C2E-B939-7FD47B477882}" type="presOf" srcId="{6027CE78-8C43-486B-8353-9A56D20AA16F}" destId="{04F42E3F-FC54-48E8-B07B-687BC4A7AAE6}" srcOrd="0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07745F-AEF0-4F3D-B2A9-0EBD01ED3FAC}" type="datetimeFigureOut">
              <a:rPr lang="uk-UA" smtClean="0"/>
              <a:t>30.01.2017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586BA7-5846-475E-9090-8CD643C04A6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34692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/>
              <a:t>Форум з енергоефективності у Рівному – понад 60 присутніх, 2 депутати ВРУ, </a:t>
            </a:r>
            <a:r>
              <a:rPr lang="uk-UA" dirty="0" err="1"/>
              <a:t>експертка</a:t>
            </a:r>
            <a:r>
              <a:rPr lang="uk-UA" dirty="0"/>
              <a:t> Опори,</a:t>
            </a:r>
            <a:r>
              <a:rPr lang="uk-UA" baseline="0" dirty="0"/>
              <a:t> НЕЦУ –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ньому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були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присутні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активні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рівняни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голови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ОСББ,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представники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місцевого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бізнесу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чиновники,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депутати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Верховної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Ради, а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також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експерти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енергоефективності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Під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час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були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презентовані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громадські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вимоги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до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Обласної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програми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енергоефективності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Рівненщини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 2016-2020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рр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та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аналіз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ПДСЕР.</a:t>
            </a:r>
            <a:endParaRPr lang="uk-UA" dirty="0"/>
          </a:p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86BA7-5846-475E-9090-8CD643C04A6F}" type="slidenum">
              <a:rPr lang="uk-UA" smtClean="0"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4750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86BA7-5846-475E-9090-8CD643C04A6F}" type="slidenum">
              <a:rPr lang="uk-UA" smtClean="0"/>
              <a:t>19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062578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86BA7-5846-475E-9090-8CD643C04A6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5267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Зразок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720A3-56E6-462C-A68E-FE44FF2EA79B}" type="datetimeFigureOut">
              <a:rPr lang="uk-UA" smtClean="0"/>
              <a:t>30.01.2017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C0B8F-9DAA-489E-9E22-B5AF2C30BBC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00106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720A3-56E6-462C-A68E-FE44FF2EA79B}" type="datetimeFigureOut">
              <a:rPr lang="uk-UA" smtClean="0"/>
              <a:t>30.01.2017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C0B8F-9DAA-489E-9E22-B5AF2C30BBC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19339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720A3-56E6-462C-A68E-FE44FF2EA79B}" type="datetimeFigureOut">
              <a:rPr lang="uk-UA" smtClean="0"/>
              <a:t>30.01.2017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C0B8F-9DAA-489E-9E22-B5AF2C30BBC2}" type="slidenum">
              <a:rPr lang="uk-UA" smtClean="0"/>
              <a:t>‹#›</a:t>
            </a:fld>
            <a:endParaRPr lang="uk-UA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326894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720A3-56E6-462C-A68E-FE44FF2EA79B}" type="datetimeFigureOut">
              <a:rPr lang="uk-UA" smtClean="0"/>
              <a:t>30.01.2017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C0B8F-9DAA-489E-9E22-B5AF2C30BBC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146258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720A3-56E6-462C-A68E-FE44FF2EA79B}" type="datetimeFigureOut">
              <a:rPr lang="uk-UA" smtClean="0"/>
              <a:t>30.01.2017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C0B8F-9DAA-489E-9E22-B5AF2C30BBC2}" type="slidenum">
              <a:rPr lang="uk-UA" smtClean="0"/>
              <a:t>‹#›</a:t>
            </a:fld>
            <a:endParaRPr lang="uk-U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72459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720A3-56E6-462C-A68E-FE44FF2EA79B}" type="datetimeFigureOut">
              <a:rPr lang="uk-UA" smtClean="0"/>
              <a:t>30.01.2017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C0B8F-9DAA-489E-9E22-B5AF2C30BBC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16422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720A3-56E6-462C-A68E-FE44FF2EA79B}" type="datetimeFigureOut">
              <a:rPr lang="uk-UA" smtClean="0"/>
              <a:t>30.01.2017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C0B8F-9DAA-489E-9E22-B5AF2C30BBC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76343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720A3-56E6-462C-A68E-FE44FF2EA79B}" type="datetimeFigureOut">
              <a:rPr lang="uk-UA" smtClean="0"/>
              <a:t>30.01.2017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C0B8F-9DAA-489E-9E22-B5AF2C30BBC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33317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720A3-56E6-462C-A68E-FE44FF2EA79B}" type="datetimeFigureOut">
              <a:rPr lang="uk-UA" smtClean="0"/>
              <a:t>30.01.2017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C0B8F-9DAA-489E-9E22-B5AF2C30BBC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02515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720A3-56E6-462C-A68E-FE44FF2EA79B}" type="datetimeFigureOut">
              <a:rPr lang="uk-UA" smtClean="0"/>
              <a:t>30.01.2017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C0B8F-9DAA-489E-9E22-B5AF2C30BBC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897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720A3-56E6-462C-A68E-FE44FF2EA79B}" type="datetimeFigureOut">
              <a:rPr lang="uk-UA" smtClean="0"/>
              <a:t>30.01.2017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C0B8F-9DAA-489E-9E22-B5AF2C30BBC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1078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720A3-56E6-462C-A68E-FE44FF2EA79B}" type="datetimeFigureOut">
              <a:rPr lang="uk-UA" smtClean="0"/>
              <a:t>30.01.2017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C0B8F-9DAA-489E-9E22-B5AF2C30BBC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02621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720A3-56E6-462C-A68E-FE44FF2EA79B}" type="datetimeFigureOut">
              <a:rPr lang="uk-UA" smtClean="0"/>
              <a:t>30.01.2017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C0B8F-9DAA-489E-9E22-B5AF2C30BBC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6300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720A3-56E6-462C-A68E-FE44FF2EA79B}" type="datetimeFigureOut">
              <a:rPr lang="uk-UA" smtClean="0"/>
              <a:t>30.01.2017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C0B8F-9DAA-489E-9E22-B5AF2C30BBC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05407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720A3-56E6-462C-A68E-FE44FF2EA79B}" type="datetimeFigureOut">
              <a:rPr lang="uk-UA" smtClean="0"/>
              <a:t>30.01.2017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C0B8F-9DAA-489E-9E22-B5AF2C30BBC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09923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720A3-56E6-462C-A68E-FE44FF2EA79B}" type="datetimeFigureOut">
              <a:rPr lang="uk-UA" smtClean="0"/>
              <a:t>30.01.2017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C0B8F-9DAA-489E-9E22-B5AF2C30BBC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48139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6720A3-56E6-462C-A68E-FE44FF2EA79B}" type="datetimeFigureOut">
              <a:rPr lang="uk-UA" smtClean="0"/>
              <a:t>30.01.2017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6DC0B8F-9DAA-489E-9E22-B5AF2C30BBC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70987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  <p:sldLayoutId id="2147483814" r:id="rId13"/>
    <p:sldLayoutId id="2147483815" r:id="rId14"/>
    <p:sldLayoutId id="2147483816" r:id="rId15"/>
    <p:sldLayoutId id="214748381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13" Type="http://schemas.openxmlformats.org/officeDocument/2006/relationships/image" Target="../media/image22.png"/><Relationship Id="rId18" Type="http://schemas.openxmlformats.org/officeDocument/2006/relationships/image" Target="../media/image27.jpg"/><Relationship Id="rId3" Type="http://schemas.openxmlformats.org/officeDocument/2006/relationships/diagramData" Target="../diagrams/data1.xml"/><Relationship Id="rId21" Type="http://schemas.openxmlformats.org/officeDocument/2006/relationships/image" Target="../media/image30.jpeg"/><Relationship Id="rId7" Type="http://schemas.microsoft.com/office/2007/relationships/diagramDrawing" Target="../diagrams/drawing1.xml"/><Relationship Id="rId12" Type="http://schemas.openxmlformats.org/officeDocument/2006/relationships/image" Target="../media/image21.jpg"/><Relationship Id="rId17" Type="http://schemas.openxmlformats.org/officeDocument/2006/relationships/image" Target="../media/image26.jp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5.jpg"/><Relationship Id="rId20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20.pn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24.jpg"/><Relationship Id="rId10" Type="http://schemas.openxmlformats.org/officeDocument/2006/relationships/image" Target="../media/image19.jpg"/><Relationship Id="rId19" Type="http://schemas.openxmlformats.org/officeDocument/2006/relationships/image" Target="../media/image28.jpg"/><Relationship Id="rId4" Type="http://schemas.openxmlformats.org/officeDocument/2006/relationships/diagramLayout" Target="../diagrams/layout1.xml"/><Relationship Id="rId9" Type="http://schemas.openxmlformats.org/officeDocument/2006/relationships/image" Target="../media/image18.jpeg"/><Relationship Id="rId14" Type="http://schemas.openxmlformats.org/officeDocument/2006/relationships/image" Target="../media/image23.png"/><Relationship Id="rId22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office@ecoclubrivne.org" TargetMode="External"/><Relationship Id="rId4" Type="http://schemas.openxmlformats.org/officeDocument/2006/relationships/hyperlink" Target="http://ecoclubrivne.org/join_u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/>
              <a:t>Річний звіт Екоклубу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sz="4000" dirty="0"/>
              <a:t>2016</a:t>
            </a:r>
          </a:p>
        </p:txBody>
      </p:sp>
    </p:spTree>
    <p:extLst>
      <p:ext uri="{BB962C8B-B14F-4D97-AF65-F5344CB8AC3E}">
        <p14:creationId xmlns:p14="http://schemas.microsoft.com/office/powerpoint/2010/main" val="16869106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1397" y="450165"/>
            <a:ext cx="9944117" cy="942537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/>
              <a:t>Підтримка місцевих ГО - Назустріч сталому розвитку!</a:t>
            </a:r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07" y="1724632"/>
            <a:ext cx="5507882" cy="4022725"/>
          </a:xfrm>
        </p:spPr>
      </p:pic>
      <p:sp>
        <p:nvSpPr>
          <p:cNvPr id="3" name="Прямоугольник 2"/>
          <p:cNvSpPr/>
          <p:nvPr/>
        </p:nvSpPr>
        <p:spPr>
          <a:xfrm>
            <a:off x="6189785" y="1392702"/>
            <a:ext cx="5120640" cy="4801314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dirty="0"/>
              <a:t>З 60-ти заявок відібрано 5 ідей.</a:t>
            </a:r>
            <a:endParaRPr lang="uk-UA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dirty="0"/>
              <a:t>Для 40 учасників проведено 2 навчальні тренінги (проектний менеджмент, звітність, комунікація, управління фінансами).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dirty="0"/>
              <a:t>Виділено на гранти 124 180 грн.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dirty="0"/>
              <a:t>Підтримка у реалізації проектів:</a:t>
            </a:r>
          </a:p>
          <a:p>
            <a:pPr marL="285750" indent="-285750" algn="just">
              <a:buFontTx/>
              <a:buChar char="-"/>
            </a:pPr>
            <a:r>
              <a:rPr lang="RU-RU" i="1" dirty="0" err="1"/>
              <a:t>Щоденник</a:t>
            </a:r>
            <a:r>
              <a:rPr lang="RU-RU" i="1" dirty="0"/>
              <a:t> велосипедиста</a:t>
            </a:r>
            <a:r>
              <a:rPr lang="RU-RU" dirty="0"/>
              <a:t>, </a:t>
            </a:r>
            <a:r>
              <a:rPr lang="RU-RU" dirty="0" err="1"/>
              <a:t>Вінниця</a:t>
            </a:r>
            <a:r>
              <a:rPr lang="RU-RU" dirty="0"/>
              <a:t>;</a:t>
            </a:r>
          </a:p>
          <a:p>
            <a:pPr marL="285750" indent="-285750" algn="just">
              <a:buFontTx/>
              <a:buChar char="-"/>
            </a:pPr>
            <a:r>
              <a:rPr lang="RU-RU" i="1" dirty="0"/>
              <a:t>Алея </a:t>
            </a:r>
            <a:r>
              <a:rPr lang="RU-RU" i="1" dirty="0" err="1"/>
              <a:t>троянд</a:t>
            </a:r>
            <a:r>
              <a:rPr lang="RU-RU" i="1" dirty="0"/>
              <a:t>, </a:t>
            </a:r>
            <a:r>
              <a:rPr lang="RU-RU" i="1" dirty="0" err="1"/>
              <a:t>Луцьку</a:t>
            </a:r>
            <a:r>
              <a:rPr lang="RU-RU" dirty="0"/>
              <a:t>;</a:t>
            </a:r>
          </a:p>
          <a:p>
            <a:pPr marL="285750" indent="-285750" algn="just">
              <a:buFontTx/>
              <a:buChar char="-"/>
            </a:pPr>
            <a:r>
              <a:rPr lang="RU-RU" i="1" dirty="0" err="1"/>
              <a:t>Еко-хакатон</a:t>
            </a:r>
            <a:r>
              <a:rPr lang="RU-RU" i="1" dirty="0"/>
              <a:t>, </a:t>
            </a:r>
            <a:r>
              <a:rPr lang="RU-RU" dirty="0" err="1"/>
              <a:t>Луцьк</a:t>
            </a:r>
            <a:r>
              <a:rPr lang="RU-RU" dirty="0"/>
              <a:t>;</a:t>
            </a:r>
          </a:p>
          <a:p>
            <a:pPr marL="285750" indent="-285750" algn="just">
              <a:buFontTx/>
              <a:buChar char="-"/>
            </a:pPr>
            <a:r>
              <a:rPr lang="RU-RU" i="1" dirty="0" err="1"/>
              <a:t>Освіта</a:t>
            </a:r>
            <a:r>
              <a:rPr lang="RU-RU" i="1" dirty="0"/>
              <a:t> для </a:t>
            </a:r>
            <a:r>
              <a:rPr lang="RU-RU" i="1" dirty="0" err="1"/>
              <a:t>змін</a:t>
            </a:r>
            <a:r>
              <a:rPr lang="RU-RU" i="1" dirty="0"/>
              <a:t>: </a:t>
            </a:r>
            <a:r>
              <a:rPr lang="RU-RU" i="1" dirty="0" err="1"/>
              <a:t>від</a:t>
            </a:r>
            <a:r>
              <a:rPr lang="RU-RU" i="1" dirty="0"/>
              <a:t> </a:t>
            </a:r>
            <a:r>
              <a:rPr lang="RU-RU" i="1" dirty="0" err="1"/>
              <a:t>біорегіоналізму</a:t>
            </a:r>
            <a:r>
              <a:rPr lang="RU-RU" i="1" dirty="0"/>
              <a:t> до </a:t>
            </a:r>
            <a:r>
              <a:rPr lang="RU-RU" i="1" dirty="0" err="1"/>
              <a:t>сталого</a:t>
            </a:r>
            <a:r>
              <a:rPr lang="RU-RU" i="1" dirty="0"/>
              <a:t> розвитку, </a:t>
            </a:r>
            <a:r>
              <a:rPr lang="RU-RU" dirty="0" err="1"/>
              <a:t>Рівне</a:t>
            </a:r>
            <a:r>
              <a:rPr lang="RU-RU" dirty="0"/>
              <a:t>; </a:t>
            </a:r>
          </a:p>
          <a:p>
            <a:pPr marL="285750" indent="-285750" algn="just">
              <a:buFontTx/>
              <a:buChar char="-"/>
            </a:pPr>
            <a:r>
              <a:rPr lang="RU-RU" i="1" dirty="0" err="1"/>
              <a:t>Роздільний</a:t>
            </a:r>
            <a:r>
              <a:rPr lang="RU-RU" i="1" dirty="0"/>
              <a:t> </a:t>
            </a:r>
            <a:r>
              <a:rPr lang="RU-RU" i="1" dirty="0" err="1"/>
              <a:t>збір</a:t>
            </a:r>
            <a:r>
              <a:rPr lang="RU-RU" i="1" dirty="0"/>
              <a:t> </a:t>
            </a:r>
            <a:r>
              <a:rPr lang="RU-RU" i="1" dirty="0" err="1"/>
              <a:t>сміття</a:t>
            </a:r>
            <a:r>
              <a:rPr lang="RU-RU" i="1" dirty="0"/>
              <a:t> – </a:t>
            </a:r>
            <a:r>
              <a:rPr lang="RU-RU" i="1" dirty="0" err="1"/>
              <a:t>це</a:t>
            </a:r>
            <a:r>
              <a:rPr lang="RU-RU" i="1" dirty="0"/>
              <a:t> шлях  </a:t>
            </a:r>
            <a:r>
              <a:rPr lang="RU-RU" i="1" dirty="0" err="1"/>
              <a:t>громади</a:t>
            </a:r>
            <a:r>
              <a:rPr lang="RU-RU" i="1" dirty="0"/>
              <a:t> до </a:t>
            </a:r>
            <a:r>
              <a:rPr lang="RU-RU" i="1" dirty="0" err="1"/>
              <a:t>гідного</a:t>
            </a:r>
            <a:r>
              <a:rPr lang="RU-RU" i="1" dirty="0"/>
              <a:t> </a:t>
            </a:r>
            <a:r>
              <a:rPr lang="RU-RU" i="1" dirty="0" err="1"/>
              <a:t>життя</a:t>
            </a:r>
            <a:r>
              <a:rPr lang="RU-RU" dirty="0"/>
              <a:t>, с. Руда </a:t>
            </a:r>
            <a:r>
              <a:rPr lang="RU-RU" dirty="0" err="1"/>
              <a:t>Волинської</a:t>
            </a:r>
            <a:r>
              <a:rPr lang="RU-RU" dirty="0"/>
              <a:t> </a:t>
            </a:r>
            <a:r>
              <a:rPr lang="RU-RU" dirty="0" err="1"/>
              <a:t>області</a:t>
            </a:r>
            <a:r>
              <a:rPr lang="RU-RU" dirty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dirty="0"/>
              <a:t>Організація зустрічі всіх учасників (Білорусь, Україна, Росія).</a:t>
            </a:r>
          </a:p>
        </p:txBody>
      </p:sp>
    </p:spTree>
    <p:extLst>
      <p:ext uri="{BB962C8B-B14F-4D97-AF65-F5344CB8AC3E}">
        <p14:creationId xmlns:p14="http://schemas.microsoft.com/office/powerpoint/2010/main" val="27730265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09711"/>
          </a:xfrm>
        </p:spPr>
        <p:txBody>
          <a:bodyPr/>
          <a:lstStyle/>
          <a:p>
            <a:r>
              <a:rPr lang="uk-UA" dirty="0"/>
              <a:t>Підтримка місцевих ГО - Досвід США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37" y="1659744"/>
            <a:ext cx="6943357" cy="3911063"/>
          </a:xfrm>
        </p:spPr>
      </p:pic>
      <p:sp>
        <p:nvSpPr>
          <p:cNvPr id="5" name="Прямоугольник 4"/>
          <p:cNvSpPr/>
          <p:nvPr/>
        </p:nvSpPr>
        <p:spPr>
          <a:xfrm>
            <a:off x="7230794" y="1997611"/>
            <a:ext cx="4078890" cy="286232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dirty="0"/>
              <a:t>Зустріч </a:t>
            </a:r>
            <a:r>
              <a:rPr lang="RU-RU" dirty="0"/>
              <a:t>20 </a:t>
            </a:r>
            <a:r>
              <a:rPr lang="RU-RU" dirty="0" err="1"/>
              <a:t>громадських</a:t>
            </a:r>
            <a:r>
              <a:rPr lang="UK-UA" dirty="0"/>
              <a:t> активістів з американськими експертами у Львові.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dirty="0"/>
              <a:t>2 дні інтенсивного обміну досвідом США </a:t>
            </a:r>
            <a:r>
              <a:rPr lang="RU-RU" dirty="0"/>
              <a:t>у сферах </a:t>
            </a:r>
            <a:r>
              <a:rPr lang="RU-RU" dirty="0" err="1"/>
              <a:t>енергетики</a:t>
            </a:r>
            <a:r>
              <a:rPr lang="RU-RU" dirty="0"/>
              <a:t>, </a:t>
            </a:r>
            <a:r>
              <a:rPr lang="RU-RU" dirty="0" err="1"/>
              <a:t>захисту</a:t>
            </a:r>
            <a:r>
              <a:rPr lang="RU-RU" dirty="0"/>
              <a:t> </a:t>
            </a:r>
            <a:r>
              <a:rPr lang="RU-RU" dirty="0" err="1"/>
              <a:t>довкілля</a:t>
            </a:r>
            <a:r>
              <a:rPr lang="RU-RU" dirty="0"/>
              <a:t>, </a:t>
            </a:r>
            <a:r>
              <a:rPr lang="RU-RU" dirty="0" err="1"/>
              <a:t>громадського</a:t>
            </a:r>
            <a:r>
              <a:rPr lang="RU-RU" dirty="0"/>
              <a:t> </a:t>
            </a:r>
            <a:r>
              <a:rPr lang="RU-RU" dirty="0" err="1"/>
              <a:t>активізму</a:t>
            </a:r>
            <a:r>
              <a:rPr lang="RU-RU" dirty="0"/>
              <a:t>, </a:t>
            </a:r>
            <a:r>
              <a:rPr lang="RU-RU" dirty="0" err="1"/>
              <a:t>місцевого</a:t>
            </a:r>
            <a:r>
              <a:rPr lang="RU-RU" dirty="0"/>
              <a:t> </a:t>
            </a:r>
            <a:r>
              <a:rPr lang="RU-RU" dirty="0" err="1"/>
              <a:t>самоврядування</a:t>
            </a:r>
            <a:r>
              <a:rPr lang="RU-RU" dirty="0"/>
              <a:t> та </a:t>
            </a:r>
            <a:r>
              <a:rPr lang="RU-RU" dirty="0" err="1"/>
              <a:t>діяльності</a:t>
            </a:r>
            <a:r>
              <a:rPr lang="RU-RU" dirty="0"/>
              <a:t> ГО.</a:t>
            </a:r>
          </a:p>
          <a:p>
            <a:pPr algn="just"/>
            <a:r>
              <a:rPr lang="UK-UA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632708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Найяскравіші еко-події року </a:t>
            </a:r>
            <a:r>
              <a:rPr lang="en-US" dirty="0"/>
              <a:t>- </a:t>
            </a:r>
            <a:r>
              <a:rPr lang="uk-UA" dirty="0"/>
              <a:t> </a:t>
            </a:r>
            <a:r>
              <a:rPr lang="uk-UA" dirty="0" err="1"/>
              <a:t>Енерджайзер</a:t>
            </a:r>
            <a:r>
              <a:rPr lang="uk-UA" dirty="0"/>
              <a:t> </a:t>
            </a:r>
            <a:r>
              <a:rPr lang="uk-UA" dirty="0" err="1"/>
              <a:t>кемп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81" y="2048047"/>
            <a:ext cx="5749452" cy="3733775"/>
          </a:xfrm>
        </p:spPr>
      </p:pic>
      <p:sp>
        <p:nvSpPr>
          <p:cNvPr id="8" name="Прямоугольник 7"/>
          <p:cNvSpPr/>
          <p:nvPr/>
        </p:nvSpPr>
        <p:spPr>
          <a:xfrm>
            <a:off x="6316394" y="2048047"/>
            <a:ext cx="35450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316394" y="1930401"/>
            <a:ext cx="4768948" cy="3970318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dirty="0"/>
              <a:t>Двотижнева подія, що об</a:t>
            </a:r>
            <a:r>
              <a:rPr lang="EN-US" dirty="0"/>
              <a:t>`</a:t>
            </a:r>
            <a:r>
              <a:rPr lang="UK-UA" dirty="0"/>
              <a:t>єднала близько 300 еко-активістів з усіх куточків України. </a:t>
            </a:r>
            <a:endParaRPr lang="uk-UA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dirty="0"/>
              <a:t>Понад 50 інтерактивних сесій, тренінгів та майстер-класів від найдосвідченіших та успішних ГО: </a:t>
            </a:r>
            <a:r>
              <a:rPr lang="EN-US" dirty="0"/>
              <a:t>WWF, </a:t>
            </a:r>
            <a:r>
              <a:rPr lang="UK-UA" dirty="0"/>
              <a:t>Дивовижні, </a:t>
            </a:r>
            <a:r>
              <a:rPr lang="EN-US" dirty="0"/>
              <a:t>Hromadske.ua</a:t>
            </a:r>
            <a:r>
              <a:rPr lang="UK-UA" dirty="0"/>
              <a:t>, </a:t>
            </a:r>
            <a:r>
              <a:rPr lang="EN-US" dirty="0"/>
              <a:t>350.org</a:t>
            </a:r>
            <a:r>
              <a:rPr lang="UK-UA" dirty="0"/>
              <a:t>, Повага, </a:t>
            </a:r>
            <a:r>
              <a:rPr lang="EN-US" dirty="0" err="1"/>
              <a:t>Greencubator</a:t>
            </a:r>
            <a:r>
              <a:rPr lang="UK-UA" dirty="0"/>
              <a:t>, Хата-Майстерня.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dirty="0"/>
              <a:t>Проведення акції «Збережемо Гард – збережемо Україну» на захист частини НП «Бузький Гард» від затоплення </a:t>
            </a:r>
            <a:r>
              <a:rPr lang="RU-RU" dirty="0"/>
              <a:t>для </a:t>
            </a:r>
            <a:r>
              <a:rPr lang="RU-RU" dirty="0" err="1"/>
              <a:t>забезпечення</a:t>
            </a:r>
            <a:r>
              <a:rPr lang="RU-RU" dirty="0"/>
              <a:t> потреб </a:t>
            </a:r>
            <a:r>
              <a:rPr lang="RU-RU" dirty="0" err="1"/>
              <a:t>енергокомплексу</a:t>
            </a:r>
            <a:r>
              <a:rPr lang="RU-RU" dirty="0"/>
              <a:t> Южно-</a:t>
            </a:r>
            <a:r>
              <a:rPr lang="RU-RU" dirty="0" err="1"/>
              <a:t>Українська</a:t>
            </a:r>
            <a:r>
              <a:rPr lang="RU-RU" dirty="0"/>
              <a:t> АЕС — </a:t>
            </a:r>
            <a:r>
              <a:rPr lang="RU-RU" dirty="0" err="1"/>
              <a:t>Ташлицька</a:t>
            </a:r>
            <a:r>
              <a:rPr lang="RU-RU" dirty="0"/>
              <a:t> ГАЕС.</a:t>
            </a:r>
          </a:p>
        </p:txBody>
      </p:sp>
    </p:spTree>
    <p:extLst>
      <p:ext uri="{BB962C8B-B14F-4D97-AF65-F5344CB8AC3E}">
        <p14:creationId xmlns:p14="http://schemas.microsoft.com/office/powerpoint/2010/main" val="16736151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Найяскравіші еко-події року </a:t>
            </a:r>
            <a:r>
              <a:rPr lang="en-US" dirty="0"/>
              <a:t> -</a:t>
            </a:r>
            <a:br>
              <a:rPr lang="uk-UA" dirty="0"/>
            </a:br>
            <a:r>
              <a:rPr lang="uk-UA" dirty="0"/>
              <a:t>Енергія Змін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71" y="1930400"/>
            <a:ext cx="5559675" cy="4001381"/>
          </a:xfrm>
        </p:spPr>
      </p:pic>
      <p:sp>
        <p:nvSpPr>
          <p:cNvPr id="5" name="Прямоугольник 4"/>
          <p:cNvSpPr/>
          <p:nvPr/>
        </p:nvSpPr>
        <p:spPr>
          <a:xfrm>
            <a:off x="5978769" y="2067951"/>
            <a:ext cx="5247250" cy="341632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dirty="0"/>
              <a:t>130 учасників енергетично-кліматичного форуму «Енергія Змін» із 4 країн (Україна, </a:t>
            </a:r>
            <a:r>
              <a:rPr lang="UK-UA" dirty="0" err="1"/>
              <a:t>Білопрусь</a:t>
            </a:r>
            <a:r>
              <a:rPr lang="UK-UA" dirty="0"/>
              <a:t>, Німеччина, Росія) та 28 експертів</a:t>
            </a:r>
            <a:r>
              <a:rPr lang="EN-US" dirty="0"/>
              <a:t>/</a:t>
            </a:r>
            <a:r>
              <a:rPr lang="UK-UA" dirty="0" err="1"/>
              <a:t>ок</a:t>
            </a:r>
            <a:r>
              <a:rPr lang="UK-UA" dirty="0"/>
              <a:t>.</a:t>
            </a:r>
            <a:endParaRPr lang="UK-UA" dirty="0">
              <a:solidFill>
                <a:srgbClr val="000000"/>
              </a:solidFill>
              <a:latin typeface="Trebuchet MS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dirty="0"/>
              <a:t>Теми: </a:t>
            </a:r>
            <a:r>
              <a:rPr lang="RU-RU" dirty="0" err="1"/>
              <a:t>енергетичний</a:t>
            </a:r>
            <a:r>
              <a:rPr lang="RU-RU" dirty="0"/>
              <a:t> сектор, </a:t>
            </a:r>
            <a:r>
              <a:rPr lang="RU-RU" dirty="0" err="1"/>
              <a:t>екологічна</a:t>
            </a:r>
            <a:r>
              <a:rPr lang="RU-RU" dirty="0"/>
              <a:t> </a:t>
            </a:r>
            <a:r>
              <a:rPr lang="RU-RU" dirty="0" err="1"/>
              <a:t>адвокація</a:t>
            </a:r>
            <a:r>
              <a:rPr lang="RU-RU" dirty="0"/>
              <a:t>, </a:t>
            </a:r>
            <a:r>
              <a:rPr lang="RU-RU" dirty="0" err="1"/>
              <a:t>урбанізм</a:t>
            </a:r>
            <a:r>
              <a:rPr lang="RU-RU" dirty="0"/>
              <a:t> і </a:t>
            </a:r>
            <a:r>
              <a:rPr lang="RU-RU" dirty="0" err="1"/>
              <a:t>міський</a:t>
            </a:r>
            <a:r>
              <a:rPr lang="RU-RU" dirty="0"/>
              <a:t> </a:t>
            </a:r>
            <a:r>
              <a:rPr lang="RU-RU" dirty="0" err="1"/>
              <a:t>простір</a:t>
            </a:r>
            <a:r>
              <a:rPr lang="RU-RU" dirty="0"/>
              <a:t>, </a:t>
            </a:r>
            <a:r>
              <a:rPr lang="RU-RU" dirty="0" err="1"/>
              <a:t>сталий</a:t>
            </a:r>
            <a:r>
              <a:rPr lang="RU-RU" dirty="0"/>
              <a:t> транспорт, </a:t>
            </a:r>
            <a:r>
              <a:rPr lang="RU-RU" dirty="0" err="1"/>
              <a:t>кліматична</a:t>
            </a:r>
            <a:r>
              <a:rPr lang="RU-RU" dirty="0"/>
              <a:t> </a:t>
            </a:r>
            <a:r>
              <a:rPr lang="RU-RU" dirty="0" err="1"/>
              <a:t>освіта</a:t>
            </a:r>
            <a:r>
              <a:rPr lang="RU-RU" dirty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47 команд </a:t>
            </a:r>
            <a:r>
              <a:rPr lang="RU-RU" dirty="0" err="1"/>
              <a:t>обговорювали</a:t>
            </a:r>
            <a:r>
              <a:rPr lang="RU-RU" dirty="0"/>
              <a:t> </a:t>
            </a:r>
            <a:r>
              <a:rPr lang="RU-RU" dirty="0" err="1"/>
              <a:t>бачення</a:t>
            </a:r>
            <a:r>
              <a:rPr lang="RU-RU" dirty="0"/>
              <a:t> розвитку </a:t>
            </a:r>
            <a:r>
              <a:rPr lang="RU-RU" dirty="0" err="1"/>
              <a:t>України</a:t>
            </a:r>
            <a:r>
              <a:rPr lang="RU-RU" dirty="0"/>
              <a:t> та </a:t>
            </a:r>
            <a:r>
              <a:rPr lang="RU-RU" dirty="0" err="1"/>
              <a:t>напрацювали</a:t>
            </a:r>
            <a:r>
              <a:rPr lang="RU-RU" dirty="0"/>
              <a:t> </a:t>
            </a:r>
            <a:r>
              <a:rPr lang="RU-RU" dirty="0" err="1"/>
              <a:t>спільні</a:t>
            </a:r>
            <a:r>
              <a:rPr lang="RU-RU" dirty="0"/>
              <a:t> </a:t>
            </a:r>
            <a:r>
              <a:rPr lang="RU-RU" dirty="0" err="1"/>
              <a:t>плани</a:t>
            </a:r>
            <a:r>
              <a:rPr lang="RU-RU" dirty="0"/>
              <a:t> та </a:t>
            </a:r>
            <a:r>
              <a:rPr lang="RU-RU" dirty="0" err="1"/>
              <a:t>першочергові</a:t>
            </a:r>
            <a:r>
              <a:rPr lang="RU-RU" dirty="0"/>
              <a:t> кроки у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реалізації</a:t>
            </a:r>
            <a:r>
              <a:rPr lang="RU-RU" dirty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uk-UA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25972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err="1"/>
              <a:t>Інфокампанія</a:t>
            </a:r>
            <a:r>
              <a:rPr lang="ru-RU" sz="3200" dirty="0"/>
              <a:t> з приводу </a:t>
            </a:r>
            <a:r>
              <a:rPr lang="ru-RU" sz="3200" dirty="0" err="1"/>
              <a:t>спорудження</a:t>
            </a:r>
            <a:r>
              <a:rPr lang="ru-RU" sz="3200" dirty="0"/>
              <a:t> ЛЕП "</a:t>
            </a:r>
            <a:r>
              <a:rPr lang="ru-RU" sz="3200" dirty="0" err="1"/>
              <a:t>Луцьк</a:t>
            </a:r>
            <a:r>
              <a:rPr lang="ru-RU" sz="3200" dirty="0"/>
              <a:t> </a:t>
            </a:r>
            <a:r>
              <a:rPr lang="ru-RU" sz="3200" dirty="0" err="1"/>
              <a:t>північна</a:t>
            </a:r>
            <a:r>
              <a:rPr lang="ru-RU" sz="3200" dirty="0"/>
              <a:t> - </a:t>
            </a:r>
            <a:r>
              <a:rPr lang="ru-RU" sz="3200" dirty="0" err="1"/>
              <a:t>Тернопільська</a:t>
            </a:r>
            <a:r>
              <a:rPr lang="ru-RU" sz="3200" dirty="0"/>
              <a:t>"  на землях </a:t>
            </a:r>
            <a:r>
              <a:rPr lang="ru-RU" sz="3200" dirty="0" err="1"/>
              <a:t>заказників</a:t>
            </a:r>
            <a:r>
              <a:rPr lang="ru-RU" sz="3200" dirty="0"/>
              <a:t> та селян</a:t>
            </a:r>
            <a:endParaRPr lang="uk-UA" sz="3200" dirty="0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81" y="2242457"/>
            <a:ext cx="5365088" cy="4022725"/>
          </a:xfrm>
        </p:spPr>
      </p:pic>
      <p:sp>
        <p:nvSpPr>
          <p:cNvPr id="5" name="Прямокутник 4"/>
          <p:cNvSpPr/>
          <p:nvPr/>
        </p:nvSpPr>
        <p:spPr>
          <a:xfrm>
            <a:off x="5719665" y="2136710"/>
            <a:ext cx="4693298" cy="3170099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2000" dirty="0"/>
              <a:t>2000 брошур "На вашій землі будують ЛЕП».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2000" dirty="0"/>
              <a:t>10 просвітницьких зустрічей з селянами.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2000" dirty="0"/>
              <a:t>Встановлення 12-ти інформаційних щитів у заказнику "Квітуча гора".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2000" dirty="0"/>
              <a:t>54 листи адресовані сільським громадам.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2000" dirty="0"/>
              <a:t>3 інформаційні запити та 2 листи із рекомендаціями до Укренерго</a:t>
            </a:r>
          </a:p>
        </p:txBody>
      </p:sp>
    </p:spTree>
    <p:extLst>
      <p:ext uri="{BB962C8B-B14F-4D97-AF65-F5344CB8AC3E}">
        <p14:creationId xmlns:p14="http://schemas.microsoft.com/office/powerpoint/2010/main" val="11798779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Антиядерна діяльність</a:t>
            </a:r>
            <a:endParaRPr lang="uk-UA" sz="1800" dirty="0">
              <a:solidFill>
                <a:schemeClr val="tx1"/>
              </a:solidFill>
              <a:latin typeface="Trebuchet MS" panose="020B0603020202020204" pitchFamily="34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5" y="1726358"/>
            <a:ext cx="5465617" cy="3620084"/>
          </a:xfrm>
        </p:spPr>
      </p:pic>
      <p:sp>
        <p:nvSpPr>
          <p:cNvPr id="5" name="Прямокутник 4"/>
          <p:cNvSpPr/>
          <p:nvPr/>
        </p:nvSpPr>
        <p:spPr>
          <a:xfrm>
            <a:off x="5635489" y="1539746"/>
            <a:ext cx="553325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>
                <a:latin typeface="Trebuchet MS" panose="020B0603020202020204" pitchFamily="34" charset="0"/>
                <a:ea typeface="Times New Roman" panose="02020603050405020304" pitchFamily="18" charset="0"/>
              </a:rPr>
              <a:t>У</a:t>
            </a:r>
            <a:r>
              <a:rPr lang="uk-UA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часть у Громадській раді ДІЯРУ.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>
                <a:latin typeface="Trebuchet MS" panose="020B0603020202020204" pitchFamily="34" charset="0"/>
                <a:ea typeface="Times New Roman" panose="02020603050405020304" pitchFamily="18" charset="0"/>
              </a:rPr>
              <a:t>Відкрите з</a:t>
            </a:r>
            <a:r>
              <a:rPr lang="uk-UA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вернення до </a:t>
            </a:r>
            <a:r>
              <a:rPr lang="uk-UA" dirty="0" err="1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Мінекології</a:t>
            </a:r>
            <a:r>
              <a:rPr lang="uk-UA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з приводу нотифікації будівництва та експлуатації першої АЕС в Поморському воєводстві (Польща).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>
                <a:latin typeface="Trebuchet MS" panose="020B0603020202020204" pitchFamily="34" charset="0"/>
                <a:ea typeface="Times New Roman" panose="02020603050405020304" pitchFamily="18" charset="0"/>
              </a:rPr>
              <a:t>А</a:t>
            </a:r>
            <a:r>
              <a:rPr lang="uk-UA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нтиядерна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rebuchet MS" panose="020B0603020202020204" pitchFamily="34" charset="0"/>
                <a:ea typeface="Times New Roman" panose="02020603050405020304" pitchFamily="18" charset="0"/>
              </a:rPr>
              <a:t>лекція для студентів НУВГП.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>
                <a:latin typeface="Trebuchet MS" panose="020B0603020202020204" pitchFamily="34" charset="0"/>
                <a:ea typeface="Times New Roman" panose="02020603050405020304" pitchFamily="18" charset="0"/>
              </a:rPr>
              <a:t>Т</a:t>
            </a:r>
            <a:r>
              <a:rPr lang="uk-UA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ренувальна евакуація студентів та працівників НУВГП, присвячена 30 річниці аварії на ЧАЕС.</a:t>
            </a:r>
            <a:endParaRPr lang="uk-U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Розробка та поширення тесту на знання сучасного стану атомної галузі.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>
                <a:latin typeface="Trebuchet MS" panose="020B0603020202020204" pitchFamily="34" charset="0"/>
                <a:ea typeface="Times New Roman" panose="02020603050405020304" pitchFamily="18" charset="0"/>
              </a:rPr>
              <a:t>Підготовка статей («Тероризм в атомній енергетиці», «Підтримка атомної галузі на плаву», «Неймовірне фіаско </a:t>
            </a:r>
            <a:r>
              <a:rPr lang="en-US" dirty="0" err="1">
                <a:latin typeface="Trebuchet MS" panose="020B0603020202020204" pitchFamily="34" charset="0"/>
                <a:ea typeface="Times New Roman" panose="02020603050405020304" pitchFamily="18" charset="0"/>
              </a:rPr>
              <a:t>Areva</a:t>
            </a:r>
            <a:r>
              <a:rPr lang="en-US" dirty="0"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rebuchet MS" panose="020B0603020202020204" pitchFamily="34" charset="0"/>
                <a:ea typeface="Times New Roman" panose="02020603050405020304" pitchFamily="18" charset="0"/>
              </a:rPr>
              <a:t>в Чорнобилі»).</a:t>
            </a:r>
            <a:endParaRPr lang="uk-UA" dirty="0">
              <a:effectLst/>
              <a:latin typeface="Trebuchet MS" panose="020B0603020202020204" pitchFamily="34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uk-UA" dirty="0">
              <a:effectLst/>
              <a:latin typeface="Trebuchet MS" panose="020B0603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7679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Батарейки, здавайтесь!</a:t>
            </a:r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43" y="1798319"/>
            <a:ext cx="4022725" cy="4022725"/>
          </a:xfrm>
        </p:spPr>
      </p:pic>
      <p:sp>
        <p:nvSpPr>
          <p:cNvPr id="5" name="Прямокутник 4"/>
          <p:cNvSpPr/>
          <p:nvPr/>
        </p:nvSpPr>
        <p:spPr>
          <a:xfrm>
            <a:off x="4975225" y="1446680"/>
            <a:ext cx="4522530" cy="2554545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endParaRPr lang="uk-UA" sz="20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UK-UA" sz="20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UK-UA" sz="2000" dirty="0"/>
              <a:t>Участь в ініціативи "Батарейки, здавайтесь!"    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UK-UA" sz="2000" dirty="0"/>
              <a:t>зареєстровано 6 нових пунктів збору.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UK-UA" sz="2000" dirty="0"/>
              <a:t>зібрано понад 300 кг батарейок.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UK-UA" sz="2000" dirty="0"/>
              <a:t>просвітницька діяльність.</a:t>
            </a:r>
          </a:p>
        </p:txBody>
      </p:sp>
    </p:spTree>
    <p:extLst>
      <p:ext uri="{BB962C8B-B14F-4D97-AF65-F5344CB8AC3E}">
        <p14:creationId xmlns:p14="http://schemas.microsoft.com/office/powerpoint/2010/main" val="37378493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Робота з молоддю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19" y="1674055"/>
            <a:ext cx="5849443" cy="3917803"/>
          </a:xfrm>
        </p:spPr>
      </p:pic>
      <p:sp>
        <p:nvSpPr>
          <p:cNvPr id="6" name="Прямоугольник 5"/>
          <p:cNvSpPr/>
          <p:nvPr/>
        </p:nvSpPr>
        <p:spPr>
          <a:xfrm>
            <a:off x="5970804" y="2349305"/>
            <a:ext cx="34545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latin typeface="Trebuchet MS" panose="020B0603020202020204" pitchFamily="34" charset="0"/>
                <a:ea typeface="Times New Roman" panose="02020603050405020304" pitchFamily="18" charset="0"/>
              </a:rPr>
              <a:t>і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970805" y="3244334"/>
            <a:ext cx="250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latin typeface="Trebuchet MS" panose="020B0603020202020204" pitchFamily="34" charset="0"/>
                <a:ea typeface="Times New Roman" panose="02020603050405020304" pitchFamily="18" charset="0"/>
              </a:rPr>
              <a:t>і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457070" y="1828800"/>
            <a:ext cx="4473527" cy="424731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dirty="0">
                <a:latin typeface="Trebuchet MS" panose="020B0603020202020204" pitchFamily="34" charset="0"/>
                <a:ea typeface="Times New Roman" panose="02020603050405020304" pitchFamily="18" charset="0"/>
              </a:rPr>
              <a:t>Проведення тематичних заходів: майстер-класи з використання вживаних речей, лекції для студентів, </a:t>
            </a:r>
            <a:r>
              <a:rPr lang="UK-UA" dirty="0" err="1">
                <a:latin typeface="Trebuchet MS" panose="020B0603020202020204" pitchFamily="34" charset="0"/>
                <a:ea typeface="Times New Roman" panose="02020603050405020304" pitchFamily="18" charset="0"/>
              </a:rPr>
              <a:t>квіз</a:t>
            </a:r>
            <a:r>
              <a:rPr lang="UK-UA" dirty="0">
                <a:latin typeface="Trebuchet MS" panose="020B0603020202020204" pitchFamily="34" charset="0"/>
                <a:ea typeface="Times New Roman" panose="02020603050405020304" pitchFamily="18" charset="0"/>
              </a:rPr>
              <a:t>, Година Землі.</a:t>
            </a:r>
            <a:endParaRPr lang="uk-UA" dirty="0">
              <a:latin typeface="Trebuchet MS" panose="020B0603020202020204" pitchFamily="34" charset="0"/>
              <a:ea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dirty="0" err="1">
                <a:latin typeface="Trebuchet MS" panose="020B0603020202020204" pitchFamily="34" charset="0"/>
                <a:ea typeface="Times New Roman" panose="02020603050405020304" pitchFamily="18" charset="0"/>
              </a:rPr>
              <a:t>Уроки</a:t>
            </a:r>
            <a:r>
              <a:rPr lang="UK-UA" dirty="0">
                <a:latin typeface="Trebuchet MS" panose="020B0603020202020204" pitchFamily="34" charset="0"/>
                <a:ea typeface="Times New Roman" panose="02020603050405020304" pitchFamily="18" charset="0"/>
              </a:rPr>
              <a:t> з енергозбереження для 300 школярів у школах Славуті та Новоград-Волинському.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dirty="0">
                <a:latin typeface="Trebuchet MS" panose="020B0603020202020204" pitchFamily="34" charset="0"/>
                <a:ea typeface="Times New Roman" panose="02020603050405020304" pitchFamily="18" charset="0"/>
              </a:rPr>
              <a:t>Написання та поширення популярних статей про довкілля, енергетику, побутові поради.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dirty="0">
                <a:latin typeface="Trebuchet MS" panose="020B0603020202020204" pitchFamily="34" charset="0"/>
                <a:ea typeface="Times New Roman" panose="02020603050405020304" pitchFamily="18" charset="0"/>
              </a:rPr>
              <a:t>Підтримка місцевих ініціатив – Сад історій, Ананас, Зелена стежка.</a:t>
            </a:r>
          </a:p>
          <a:p>
            <a:pPr algn="just"/>
            <a:endParaRPr lang="uk-UA" dirty="0">
              <a:latin typeface="Trebuchet MS" panose="020B0603020202020204" pitchFamily="34" charset="0"/>
              <a:ea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uk-UA" dirty="0">
              <a:latin typeface="Trebuchet MS" panose="020B0603020202020204" pitchFamily="34" charset="0"/>
              <a:ea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45650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000" dirty="0"/>
              <a:t>Фінанси</a:t>
            </a:r>
          </a:p>
        </p:txBody>
      </p:sp>
      <p:graphicFrame>
        <p:nvGraphicFramePr>
          <p:cNvPr id="4" name="Місце для вмісту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2167322"/>
              </p:ext>
            </p:extLst>
          </p:nvPr>
        </p:nvGraphicFramePr>
        <p:xfrm>
          <a:off x="389104" y="1402598"/>
          <a:ext cx="9091779" cy="45770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065275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000" dirty="0"/>
              <a:t>Наші партнери</a:t>
            </a:r>
          </a:p>
        </p:txBody>
      </p:sp>
      <p:graphicFrame>
        <p:nvGraphicFramePr>
          <p:cNvPr id="4" name="Місце для вмісту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5631048"/>
              </p:ext>
            </p:extLst>
          </p:nvPr>
        </p:nvGraphicFramePr>
        <p:xfrm>
          <a:off x="677863" y="2160588"/>
          <a:ext cx="8596312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614" y="3777496"/>
            <a:ext cx="799173" cy="113882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1723" y="2461899"/>
            <a:ext cx="1131111" cy="74623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665" y="4019532"/>
            <a:ext cx="1352033" cy="94256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207" y="2286001"/>
            <a:ext cx="980394" cy="107159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344" y="2022682"/>
            <a:ext cx="1351520" cy="131002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084" y="2399369"/>
            <a:ext cx="1451861" cy="93333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250" y="2477319"/>
            <a:ext cx="1511047" cy="80630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760" y="4229100"/>
            <a:ext cx="1790075" cy="60909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1783" y="4002564"/>
            <a:ext cx="1004696" cy="100469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356" y="5102832"/>
            <a:ext cx="1230426" cy="123042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209" y="4916317"/>
            <a:ext cx="2505417" cy="181952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293" y="3787805"/>
            <a:ext cx="1263152" cy="126315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271" y="3537766"/>
            <a:ext cx="1059295" cy="1609056"/>
          </a:xfrm>
          <a:prstGeom prst="rect">
            <a:avLst/>
          </a:prstGeom>
        </p:spPr>
      </p:pic>
      <p:pic>
        <p:nvPicPr>
          <p:cNvPr id="3" name="Picture 2" descr="Logo Auswaertiges Amt.JP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305675" y="2481469"/>
            <a:ext cx="1360566" cy="718931"/>
          </a:xfrm>
          <a:prstGeom prst="rect">
            <a:avLst/>
          </a:prstGeom>
        </p:spPr>
      </p:pic>
      <p:pic>
        <p:nvPicPr>
          <p:cNvPr id="1026" name="Picture 2" descr="http://www.rac.org.ua/themes/default/assets/img/logo_1.pn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665" y="5306275"/>
            <a:ext cx="2857500" cy="80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9680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863" y="609600"/>
            <a:ext cx="8596312" cy="812910"/>
          </a:xfrm>
        </p:spPr>
        <p:txBody>
          <a:bodyPr/>
          <a:lstStyle/>
          <a:p>
            <a:pPr algn="ctr"/>
            <a:r>
              <a:rPr lang="ru-RU"/>
              <a:t>Наша команда</a:t>
            </a:r>
            <a:endParaRPr lang="ru-RU" dirty="0"/>
          </a:p>
        </p:txBody>
      </p:sp>
      <p:pic>
        <p:nvPicPr>
          <p:cNvPr id="4" name="Content Placeholder 3" descr="Колаж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71725" y="1714500"/>
            <a:ext cx="5526889" cy="4292600"/>
          </a:xfrm>
        </p:spPr>
      </p:pic>
      <p:sp>
        <p:nvSpPr>
          <p:cNvPr id="5" name="TextBox 4"/>
          <p:cNvSpPr txBox="1"/>
          <p:nvPr/>
        </p:nvSpPr>
        <p:spPr>
          <a:xfrm>
            <a:off x="317100" y="3200400"/>
            <a:ext cx="1864125" cy="40011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2000" dirty="0"/>
              <a:t>9 </a:t>
            </a:r>
            <a:r>
              <a:rPr lang="en-US" sz="2000" dirty="0" err="1"/>
              <a:t>волонтерів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083550" y="3200400"/>
            <a:ext cx="2627405" cy="646331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/>
              <a:t>Понад 1500 онлайн-підписників!</a:t>
            </a:r>
          </a:p>
        </p:txBody>
      </p:sp>
      <p:sp>
        <p:nvSpPr>
          <p:cNvPr id="7" name="TextBox 6"/>
          <p:cNvSpPr txBox="1"/>
          <p:nvPr/>
        </p:nvSpPr>
        <p:spPr>
          <a:xfrm flipH="1">
            <a:off x="839788" y="4000500"/>
            <a:ext cx="1687320" cy="40011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2000" dirty="0"/>
              <a:t>10 </a:t>
            </a:r>
            <a:r>
              <a:rPr lang="en-US" sz="2000" dirty="0" err="1"/>
              <a:t>проектів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927471" y="4494213"/>
            <a:ext cx="2811967" cy="64611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dirty="0"/>
              <a:t>300 </a:t>
            </a:r>
            <a:r>
              <a:rPr lang="en-US" dirty="0" err="1"/>
              <a:t>кг</a:t>
            </a:r>
            <a:r>
              <a:rPr lang="en-US" dirty="0"/>
              <a:t> </a:t>
            </a:r>
            <a:r>
              <a:rPr lang="en-US" dirty="0" err="1"/>
              <a:t>зібраних</a:t>
            </a:r>
            <a:r>
              <a:rPr lang="en-US" dirty="0"/>
              <a:t> </a:t>
            </a:r>
            <a:r>
              <a:rPr lang="en-US" dirty="0" err="1"/>
              <a:t>батарейок</a:t>
            </a:r>
            <a:r>
              <a:rPr lang="en-US" dirty="0"/>
              <a:t>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0" y="6271799"/>
            <a:ext cx="2178824" cy="40011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2000"/>
              <a:t>2 000 людей</a:t>
            </a:r>
          </a:p>
        </p:txBody>
      </p:sp>
      <p:sp>
        <p:nvSpPr>
          <p:cNvPr id="10" name="TextBox 13"/>
          <p:cNvSpPr txBox="1"/>
          <p:nvPr/>
        </p:nvSpPr>
        <p:spPr>
          <a:xfrm>
            <a:off x="7672878" y="1430338"/>
            <a:ext cx="2372822" cy="40005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2000"/>
              <a:t>11 працівників</a:t>
            </a:r>
          </a:p>
        </p:txBody>
      </p:sp>
      <p:sp>
        <p:nvSpPr>
          <p:cNvPr id="11" name="TextBox 14"/>
          <p:cNvSpPr txBox="1"/>
          <p:nvPr/>
        </p:nvSpPr>
        <p:spPr>
          <a:xfrm>
            <a:off x="258308" y="1673886"/>
            <a:ext cx="2215017" cy="92333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dirty="0" err="1"/>
              <a:t>Понад</a:t>
            </a:r>
            <a:r>
              <a:rPr lang="en-US" dirty="0"/>
              <a:t> 20 000 </a:t>
            </a:r>
            <a:r>
              <a:rPr lang="en-US" dirty="0" err="1"/>
              <a:t>поширених</a:t>
            </a:r>
            <a:r>
              <a:rPr lang="en-US" dirty="0"/>
              <a:t> </a:t>
            </a:r>
            <a:r>
              <a:rPr lang="en-US" dirty="0" err="1"/>
              <a:t>інфоматеріалів</a:t>
            </a:r>
          </a:p>
        </p:txBody>
      </p:sp>
      <p:sp>
        <p:nvSpPr>
          <p:cNvPr id="12" name="TextBox 15"/>
          <p:cNvSpPr txBox="1"/>
          <p:nvPr/>
        </p:nvSpPr>
        <p:spPr>
          <a:xfrm>
            <a:off x="210156" y="4703763"/>
            <a:ext cx="2283807" cy="646331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dirty="0"/>
              <a:t>30 </a:t>
            </a:r>
            <a:r>
              <a:rPr lang="en-US" dirty="0" err="1"/>
              <a:t>тепловізійних</a:t>
            </a:r>
            <a:r>
              <a:rPr lang="en-US" dirty="0"/>
              <a:t> </a:t>
            </a:r>
            <a:r>
              <a:rPr lang="en-US" dirty="0" err="1"/>
              <a:t>зйомок</a:t>
            </a:r>
          </a:p>
        </p:txBody>
      </p:sp>
      <p:sp>
        <p:nvSpPr>
          <p:cNvPr id="13" name="TextBox 16"/>
          <p:cNvSpPr txBox="1"/>
          <p:nvPr/>
        </p:nvSpPr>
        <p:spPr>
          <a:xfrm>
            <a:off x="8181575" y="2514600"/>
            <a:ext cx="4077100" cy="461963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2400"/>
              <a:t>20 членів</a:t>
            </a:r>
          </a:p>
        </p:txBody>
      </p:sp>
    </p:spTree>
    <p:extLst>
      <p:ext uri="{BB962C8B-B14F-4D97-AF65-F5344CB8AC3E}">
        <p14:creationId xmlns:p14="http://schemas.microsoft.com/office/powerpoint/2010/main" val="34139501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863" y="609600"/>
            <a:ext cx="8596312" cy="782822"/>
          </a:xfrm>
        </p:spPr>
        <p:txBody>
          <a:bodyPr/>
          <a:lstStyle/>
          <a:p>
            <a:r>
              <a:rPr lang="EN-US" dirty="0" err="1">
                <a:solidFill>
                  <a:srgbClr val="90C226"/>
                </a:solidFill>
              </a:rPr>
              <a:t>Приєднуйтесь</a:t>
            </a:r>
            <a:r>
              <a:rPr lang="EN-US" dirty="0">
                <a:solidFill>
                  <a:srgbClr val="90C226"/>
                </a:solidFill>
              </a:rPr>
              <a:t> </a:t>
            </a:r>
            <a:r>
              <a:rPr lang="EN-US" dirty="0" err="1">
                <a:solidFill>
                  <a:srgbClr val="90C226"/>
                </a:solidFill>
              </a:rPr>
              <a:t>до</a:t>
            </a:r>
            <a:r>
              <a:rPr lang="EN-US" dirty="0">
                <a:solidFill>
                  <a:srgbClr val="90C226"/>
                </a:solidFill>
              </a:rPr>
              <a:t> </a:t>
            </a:r>
            <a:r>
              <a:rPr lang="EN-US" dirty="0" err="1">
                <a:solidFill>
                  <a:srgbClr val="90C226"/>
                </a:solidFill>
              </a:rPr>
              <a:t>команди</a:t>
            </a:r>
            <a:r>
              <a:rPr lang="EN-US" dirty="0">
                <a:solidFill>
                  <a:srgbClr val="90C226"/>
                </a:solidFill>
              </a:rPr>
              <a:t> </a:t>
            </a:r>
            <a:r>
              <a:rPr lang="EN-US" dirty="0" err="1">
                <a:solidFill>
                  <a:srgbClr val="90C226"/>
                </a:solidFill>
              </a:rPr>
              <a:t>Екоклубу</a:t>
            </a:r>
            <a:r>
              <a:rPr lang="EN-US" dirty="0">
                <a:solidFill>
                  <a:srgbClr val="90C226"/>
                </a:solidFill>
              </a:rPr>
              <a:t>!</a:t>
            </a:r>
          </a:p>
        </p:txBody>
      </p:sp>
      <p:pic>
        <p:nvPicPr>
          <p:cNvPr id="4" name="Content Placeholder 3" descr="Розвивайся з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5388" y="1606767"/>
            <a:ext cx="5247077" cy="4398653"/>
          </a:xfrm>
        </p:spPr>
      </p:pic>
      <p:sp>
        <p:nvSpPr>
          <p:cNvPr id="5" name="TextBox 4"/>
          <p:cNvSpPr txBox="1"/>
          <p:nvPr/>
        </p:nvSpPr>
        <p:spPr>
          <a:xfrm>
            <a:off x="5870614" y="2036337"/>
            <a:ext cx="5513349" cy="129266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sz="2000" dirty="0" err="1">
                <a:solidFill>
                  <a:srgbClr val="000000"/>
                </a:solidFill>
                <a:latin typeface="Trebuchet MS"/>
              </a:rPr>
              <a:t>Долучайтесь</a:t>
            </a:r>
            <a:r>
              <a:rPr lang="EN-US" sz="2000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rebuchet MS"/>
              </a:rPr>
              <a:t>до</a:t>
            </a:r>
            <a:r>
              <a:rPr lang="EN-US" sz="2000" dirty="0">
                <a:solidFill>
                  <a:srgbClr val="000000"/>
                </a:solidFill>
                <a:latin typeface="Trebuchet MS"/>
              </a:rPr>
              <a:t> </a:t>
            </a:r>
            <a:r>
              <a:rPr lang="EN-US" sz="2000" dirty="0" err="1">
                <a:solidFill>
                  <a:srgbClr val="000000"/>
                </a:solidFill>
                <a:latin typeface="Trebuchet MS"/>
              </a:rPr>
              <a:t>діяльності</a:t>
            </a:r>
            <a:r>
              <a:rPr lang="EN-US" sz="2000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EN-US" sz="2000" dirty="0" err="1">
                <a:latin typeface="Trebuchet MS"/>
              </a:rPr>
              <a:t>Екоклубу</a:t>
            </a:r>
            <a:r>
              <a:rPr lang="EN-US" sz="2000" dirty="0">
                <a:latin typeface="Trebuchet MS"/>
              </a:rPr>
              <a:t> </a:t>
            </a:r>
            <a:r>
              <a:rPr lang="EN-US" sz="2000" dirty="0">
                <a:solidFill>
                  <a:srgbClr val="000000"/>
                </a:solidFill>
                <a:latin typeface="Trebuchet MS"/>
              </a:rPr>
              <a:t>- </a:t>
            </a:r>
            <a:r>
              <a:rPr lang="EN-US" sz="2000" dirty="0" err="1">
                <a:solidFill>
                  <a:srgbClr val="000000"/>
                </a:solidFill>
                <a:latin typeface="Trebuchet MS"/>
              </a:rPr>
              <a:t>наша</a:t>
            </a:r>
            <a:r>
              <a:rPr lang="EN-US" sz="2000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rebuchet MS"/>
              </a:rPr>
              <a:t>команда</a:t>
            </a:r>
            <a:r>
              <a:rPr lang="EN-US" sz="2000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rebuchet MS"/>
              </a:rPr>
              <a:t>відкрита</a:t>
            </a:r>
            <a:r>
              <a:rPr lang="EN-US" sz="2000" dirty="0">
                <a:solidFill>
                  <a:srgbClr val="000000"/>
                </a:solidFill>
                <a:latin typeface="Trebuchet MS"/>
              </a:rPr>
              <a:t>  </a:t>
            </a:r>
            <a:r>
              <a:rPr lang="EN-US" sz="2000" dirty="0" err="1">
                <a:solidFill>
                  <a:srgbClr val="000000"/>
                </a:solidFill>
                <a:latin typeface="Trebuchet MS"/>
              </a:rPr>
              <a:t>до</a:t>
            </a:r>
            <a:r>
              <a:rPr lang="EN-US" sz="2000" dirty="0">
                <a:solidFill>
                  <a:srgbClr val="000000"/>
                </a:solidFill>
                <a:latin typeface="Trebuchet MS"/>
              </a:rPr>
              <a:t> </a:t>
            </a:r>
            <a:r>
              <a:rPr lang="EN-US" sz="2000" dirty="0" err="1">
                <a:solidFill>
                  <a:srgbClr val="000000"/>
                </a:solidFill>
                <a:latin typeface="Trebuchet MS"/>
              </a:rPr>
              <a:t>нових</a:t>
            </a:r>
            <a:r>
              <a:rPr lang="EN-US" sz="2000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rebuchet MS"/>
              </a:rPr>
              <a:t>ідей</a:t>
            </a:r>
            <a:r>
              <a:rPr lang="EN-US" sz="2000" dirty="0">
                <a:solidFill>
                  <a:srgbClr val="000000"/>
                </a:solidFill>
                <a:latin typeface="Trebuchet MS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rebuchet MS"/>
              </a:rPr>
              <a:t>людей</a:t>
            </a:r>
            <a:r>
              <a:rPr lang="EN-US" sz="2000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rebuchet MS"/>
              </a:rPr>
              <a:t>та</a:t>
            </a:r>
            <a:r>
              <a:rPr lang="EN-US" sz="2000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rebuchet MS"/>
              </a:rPr>
              <a:t>рішень</a:t>
            </a:r>
            <a:r>
              <a:rPr lang="EN-US" sz="2000" dirty="0">
                <a:solidFill>
                  <a:srgbClr val="000000"/>
                </a:solidFill>
                <a:latin typeface="Trebuchet MS"/>
              </a:rPr>
              <a:t> - </a:t>
            </a:r>
            <a:r>
              <a:rPr lang="EN-US" sz="2000" dirty="0">
                <a:latin typeface="Trebuchet MS"/>
                <a:hlinkClick r:id="rId4"/>
              </a:rPr>
              <a:t>http://ecoclubrivne.org/join_us</a:t>
            </a:r>
            <a:endParaRPr lang="EN-US" sz="2000" dirty="0">
              <a:solidFill>
                <a:srgbClr val="000000"/>
              </a:solidFill>
              <a:latin typeface="Trebuchet MS"/>
              <a:hlinkClick r:id="rId4"/>
            </a:endParaRPr>
          </a:p>
          <a:p>
            <a:endParaRPr lang="EN-US" dirty="0">
              <a:latin typeface="Trebuchet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96013" y="4158979"/>
            <a:ext cx="4114037" cy="1754326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b="1" dirty="0" err="1">
                <a:solidFill>
                  <a:srgbClr val="000000"/>
                </a:solidFill>
                <a:latin typeface="Trebuchet MS"/>
              </a:rPr>
              <a:t>Контакти</a:t>
            </a:r>
            <a:r>
              <a:rPr lang="EN-US" b="1" dirty="0">
                <a:solidFill>
                  <a:srgbClr val="000000"/>
                </a:solidFill>
                <a:latin typeface="Trebuchet MS"/>
              </a:rPr>
              <a:t>:</a:t>
            </a:r>
          </a:p>
          <a:p>
            <a:r>
              <a:rPr lang="EN-US" dirty="0" err="1">
                <a:solidFill>
                  <a:srgbClr val="000000"/>
                </a:solidFill>
                <a:latin typeface="Trebuchet MS"/>
              </a:rPr>
              <a:t>Рівне</a:t>
            </a:r>
            <a:r>
              <a:rPr lang="EN-US" dirty="0">
                <a:solidFill>
                  <a:srgbClr val="000000"/>
                </a:solidFill>
                <a:latin typeface="Trebuchet MS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rebuchet MS"/>
              </a:rPr>
              <a:t>вул</a:t>
            </a:r>
            <a:r>
              <a:rPr lang="EN-US" dirty="0">
                <a:solidFill>
                  <a:srgbClr val="000000"/>
                </a:solidFill>
                <a:latin typeface="Trebuchet MS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Trebuchet MS"/>
              </a:rPr>
              <a:t>Петра</a:t>
            </a:r>
            <a:r>
              <a:rPr lang="EN-US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/>
              </a:rPr>
              <a:t>Могили</a:t>
            </a:r>
            <a:r>
              <a:rPr lang="EN-US" dirty="0">
                <a:solidFill>
                  <a:srgbClr val="000000"/>
                </a:solidFill>
                <a:latin typeface="Trebuchet MS"/>
              </a:rPr>
              <a:t>, 28, </a:t>
            </a:r>
            <a:r>
              <a:rPr lang="EN-US" dirty="0" err="1">
                <a:solidFill>
                  <a:srgbClr val="000000"/>
                </a:solidFill>
                <a:latin typeface="Trebuchet MS"/>
              </a:rPr>
              <a:t>оф</a:t>
            </a:r>
            <a:r>
              <a:rPr lang="EN-US" dirty="0">
                <a:solidFill>
                  <a:srgbClr val="000000"/>
                </a:solidFill>
                <a:latin typeface="Trebuchet MS"/>
              </a:rPr>
              <a:t>. 35</a:t>
            </a:r>
          </a:p>
          <a:p>
            <a:r>
              <a:rPr lang="EN-US" dirty="0" err="1">
                <a:solidFill>
                  <a:srgbClr val="000000"/>
                </a:solidFill>
                <a:latin typeface="Trebuchet MS"/>
              </a:rPr>
              <a:t>Тел</a:t>
            </a:r>
            <a:r>
              <a:rPr lang="EN-US" dirty="0">
                <a:solidFill>
                  <a:srgbClr val="000000"/>
                </a:solidFill>
                <a:latin typeface="Trebuchet MS"/>
              </a:rPr>
              <a:t>.: +380362 267891, 0673634097</a:t>
            </a:r>
          </a:p>
          <a:p>
            <a:r>
              <a:rPr lang="EN-US" dirty="0" err="1">
                <a:solidFill>
                  <a:srgbClr val="000000"/>
                </a:solidFill>
                <a:latin typeface="Trebuchet MS"/>
              </a:rPr>
              <a:t>Ел.пошта</a:t>
            </a:r>
            <a:r>
              <a:rPr lang="EN-US" dirty="0">
                <a:solidFill>
                  <a:srgbClr val="000000"/>
                </a:solidFill>
                <a:latin typeface="Trebuchet MS"/>
              </a:rPr>
              <a:t>: </a:t>
            </a:r>
            <a:r>
              <a:rPr lang="EN-US" dirty="0">
                <a:solidFill>
                  <a:srgbClr val="000000"/>
                </a:solidFill>
                <a:latin typeface="Trebuchet MS"/>
                <a:hlinkClick r:id="rId5"/>
              </a:rPr>
              <a:t>office@ecoclubrivne.org</a:t>
            </a:r>
          </a:p>
          <a:p>
            <a:r>
              <a:rPr lang="EN-US" dirty="0" err="1">
                <a:latin typeface="Trebuchet MS"/>
              </a:rPr>
              <a:t>Сайт</a:t>
            </a:r>
            <a:r>
              <a:rPr lang="EN-US" dirty="0">
                <a:latin typeface="Trebuchet MS"/>
              </a:rPr>
              <a:t>: ecoclubrivne.org</a:t>
            </a:r>
          </a:p>
        </p:txBody>
      </p:sp>
    </p:spTree>
    <p:extLst>
      <p:ext uri="{BB962C8B-B14F-4D97-AF65-F5344CB8AC3E}">
        <p14:creationId xmlns:p14="http://schemas.microsoft.com/office/powerpoint/2010/main" val="1370552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42596"/>
            <a:ext cx="8826759" cy="941770"/>
          </a:xfrm>
        </p:spPr>
        <p:txBody>
          <a:bodyPr>
            <a:normAutofit/>
          </a:bodyPr>
          <a:lstStyle/>
          <a:p>
            <a:pPr algn="ctr"/>
            <a:r>
              <a:rPr lang="uk-UA" sz="3600" dirty="0"/>
              <a:t>    Енергоефективність - Аналітика</a:t>
            </a:r>
          </a:p>
        </p:txBody>
      </p:sp>
      <p:pic>
        <p:nvPicPr>
          <p:cNvPr id="5" name="Місце для вмісту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073" y="1932682"/>
            <a:ext cx="5166858" cy="3509581"/>
          </a:xfrm>
        </p:spPr>
      </p:pic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319088" y="1998663"/>
            <a:ext cx="4318000" cy="432209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1700" dirty="0"/>
              <a:t>Громадські вимоги до обласної програми енергоефективності Рівненщини 2016-2020рр.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1700" dirty="0"/>
              <a:t>Форум з енергоефективності у Рівному - понад 60 учасників.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1700" dirty="0"/>
              <a:t>ПДСЕР Рівного до 2020 р. – випущено серію </a:t>
            </a:r>
            <a:r>
              <a:rPr lang="UK-UA" sz="1700" dirty="0" err="1"/>
              <a:t>інфографік</a:t>
            </a:r>
            <a:r>
              <a:rPr lang="UK-UA" sz="1700" dirty="0"/>
              <a:t>, аналітична записка.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1700" dirty="0"/>
              <a:t>Участь у Громадській раді при </a:t>
            </a:r>
            <a:r>
              <a:rPr lang="UK-UA" sz="1700" dirty="0" err="1"/>
              <a:t>Держенергоефективності</a:t>
            </a:r>
            <a:r>
              <a:rPr lang="UK-UA" sz="1700" dirty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uk-UA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52338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305" y="335902"/>
            <a:ext cx="9293291" cy="709127"/>
          </a:xfrm>
        </p:spPr>
        <p:txBody>
          <a:bodyPr>
            <a:normAutofit/>
          </a:bodyPr>
          <a:lstStyle/>
          <a:p>
            <a:r>
              <a:rPr lang="uk-UA" sz="3600" dirty="0"/>
              <a:t>Енергоефективність </a:t>
            </a:r>
            <a:r>
              <a:rPr lang="ru-RU" sz="3600" dirty="0"/>
              <a:t>-</a:t>
            </a:r>
            <a:r>
              <a:rPr lang="uk-UA" sz="3600" dirty="0"/>
              <a:t> Навчання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551934" y="1470173"/>
            <a:ext cx="5180529" cy="495920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1600" dirty="0"/>
              <a:t>Розповсюджено понад 2000 листівок про ЕСКО. </a:t>
            </a:r>
            <a:r>
              <a:rPr lang="RU-RU" sz="1600" dirty="0"/>
              <a:t>ЕСКО </a:t>
            </a:r>
            <a:r>
              <a:rPr lang="RU-RU" sz="1600" dirty="0" err="1"/>
              <a:t>дозволяє</a:t>
            </a:r>
            <a:r>
              <a:rPr lang="RU-RU" sz="1600" dirty="0"/>
              <a:t> </a:t>
            </a:r>
            <a:r>
              <a:rPr lang="RU-RU" sz="1600" dirty="0" err="1"/>
              <a:t>оплачувати</a:t>
            </a:r>
            <a:r>
              <a:rPr lang="RU-RU" sz="1600" dirty="0"/>
              <a:t> </a:t>
            </a:r>
            <a:r>
              <a:rPr lang="RU-RU" sz="1600" dirty="0" err="1"/>
              <a:t>енергоефективні</a:t>
            </a:r>
            <a:r>
              <a:rPr lang="RU-RU" sz="1600" dirty="0"/>
              <a:t> заходи за </a:t>
            </a:r>
            <a:r>
              <a:rPr lang="RU-RU" sz="1600" dirty="0" err="1"/>
              <a:t>рахунок</a:t>
            </a:r>
            <a:r>
              <a:rPr lang="RU-RU" sz="1600" dirty="0"/>
              <a:t> </a:t>
            </a:r>
            <a:r>
              <a:rPr lang="RU-RU" sz="1600" dirty="0" err="1"/>
              <a:t>майбутньої</a:t>
            </a:r>
            <a:r>
              <a:rPr lang="RU-RU" sz="1600" dirty="0"/>
              <a:t> </a:t>
            </a:r>
            <a:r>
              <a:rPr lang="RU-RU" sz="1600" dirty="0" err="1"/>
              <a:t>економії</a:t>
            </a:r>
            <a:r>
              <a:rPr lang="RU-RU" sz="1600" dirty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1600" dirty="0"/>
              <a:t>3 тренінги по ЕСКО для </a:t>
            </a:r>
            <a:r>
              <a:rPr lang="UK-UA" sz="1600" dirty="0" err="1"/>
              <a:t>енергоменеджерів</a:t>
            </a:r>
            <a:r>
              <a:rPr lang="UK-UA" sz="1600" dirty="0"/>
              <a:t> Полтавської, Миколаївської, Хмельницької обл. – близько 80 осіб.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1600" dirty="0"/>
              <a:t>Допомога Одесі у створенні Револьверного фонду – механізму поворотної допомоги, що фінансує заходи з енергоефективності.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1600" dirty="0" err="1"/>
              <a:t>Співорганізація</a:t>
            </a:r>
            <a:r>
              <a:rPr lang="UK-UA" sz="1600" dirty="0"/>
              <a:t> тренінгу по енергетичних кооперативах, що дозволяють </a:t>
            </a:r>
            <a:r>
              <a:rPr lang="RU-RU" sz="1600" dirty="0" err="1"/>
              <a:t>отримувати</a:t>
            </a:r>
            <a:r>
              <a:rPr lang="RU-RU" sz="1600" dirty="0"/>
              <a:t> </a:t>
            </a:r>
            <a:r>
              <a:rPr lang="RU-RU" sz="1600" dirty="0" err="1"/>
              <a:t>прибуток</a:t>
            </a:r>
            <a:r>
              <a:rPr lang="RU-RU" sz="1600" dirty="0"/>
              <a:t> на </a:t>
            </a:r>
            <a:r>
              <a:rPr lang="RU-RU" sz="1600" dirty="0" err="1"/>
              <a:t>енергоефективності</a:t>
            </a:r>
            <a:r>
              <a:rPr lang="RU-RU" sz="1600" dirty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1600" dirty="0"/>
              <a:t>Прес-тур для рівненських ЗМІ до Здолбунова.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uk-UA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uk-UA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uk-UA" dirty="0"/>
          </a:p>
        </p:txBody>
      </p:sp>
      <p:pic>
        <p:nvPicPr>
          <p:cNvPr id="7" name="Місце для вмісту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039" y="1340451"/>
            <a:ext cx="5666807" cy="4250105"/>
          </a:xfrm>
        </p:spPr>
      </p:pic>
    </p:spTree>
    <p:extLst>
      <p:ext uri="{BB962C8B-B14F-4D97-AF65-F5344CB8AC3E}">
        <p14:creationId xmlns:p14="http://schemas.microsoft.com/office/powerpoint/2010/main" val="1140848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Тепловізійна зйомка</a:t>
            </a:r>
          </a:p>
        </p:txBody>
      </p:sp>
      <p:sp>
        <p:nvSpPr>
          <p:cNvPr id="5" name="Прямокутник 4"/>
          <p:cNvSpPr/>
          <p:nvPr/>
        </p:nvSpPr>
        <p:spPr>
          <a:xfrm>
            <a:off x="4655976" y="1930400"/>
            <a:ext cx="5169159" cy="2585323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dirty="0"/>
              <a:t>Аналіз </a:t>
            </a:r>
            <a:r>
              <a:rPr lang="UK-UA" dirty="0" err="1"/>
              <a:t>теплоспоживання</a:t>
            </a:r>
            <a:r>
              <a:rPr lang="UK-UA" dirty="0"/>
              <a:t> 10 рівненських шкіл.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dirty="0"/>
              <a:t>Проведення 30 </a:t>
            </a:r>
            <a:r>
              <a:rPr lang="UK-UA" dirty="0" err="1"/>
              <a:t>тепловізійних</a:t>
            </a:r>
            <a:r>
              <a:rPr lang="UK-UA" dirty="0"/>
              <a:t> зйомок для бюджетних закладів та приватних помешкань.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dirty="0"/>
              <a:t>Аналіз </a:t>
            </a:r>
            <a:r>
              <a:rPr lang="UK-UA" dirty="0" err="1"/>
              <a:t>тепловізійних</a:t>
            </a:r>
            <a:r>
              <a:rPr lang="UK-UA" dirty="0"/>
              <a:t> фото та рекомендації з поліпшення енергоефективності.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dirty="0"/>
              <a:t>Виставки плакатів.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uk-UA" dirty="0"/>
          </a:p>
        </p:txBody>
      </p:sp>
      <p:pic>
        <p:nvPicPr>
          <p:cNvPr id="7" name="Місце для вмісту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575836"/>
            <a:ext cx="3723951" cy="3723951"/>
          </a:xfrm>
        </p:spPr>
      </p:pic>
    </p:spTree>
    <p:extLst>
      <p:ext uri="{BB962C8B-B14F-4D97-AF65-F5344CB8AC3E}">
        <p14:creationId xmlns:p14="http://schemas.microsoft.com/office/powerpoint/2010/main" val="1444558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400" dirty="0"/>
              <a:t>ОСББ</a:t>
            </a:r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13" y="1562105"/>
            <a:ext cx="3880253" cy="4022725"/>
          </a:xfrm>
        </p:spPr>
      </p:pic>
      <p:sp>
        <p:nvSpPr>
          <p:cNvPr id="5" name="Прямокутник 4"/>
          <p:cNvSpPr/>
          <p:nvPr/>
        </p:nvSpPr>
        <p:spPr>
          <a:xfrm>
            <a:off x="4973216" y="1562105"/>
            <a:ext cx="4658464" cy="341632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dirty="0"/>
              <a:t>3 тижні </a:t>
            </a:r>
            <a:r>
              <a:rPr lang="UK-UA" dirty="0" err="1"/>
              <a:t>інфоточка</a:t>
            </a:r>
            <a:r>
              <a:rPr lang="UK-UA" dirty="0"/>
              <a:t> "Твій будинок - твої правила!" надавала матеріали та консультації в питаннях ОСББ</a:t>
            </a:r>
            <a:r>
              <a:rPr lang="RU-RU" dirty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dirty="0"/>
              <a:t>5 лекцій для ОСББ з експертами.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dirty="0"/>
              <a:t>Консультаційна допомога у створенні 23 ОСББ!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dirty="0"/>
              <a:t>До </a:t>
            </a:r>
            <a:r>
              <a:rPr lang="UK-UA" dirty="0" err="1"/>
              <a:t>інфокампанії</a:t>
            </a:r>
            <a:r>
              <a:rPr lang="UK-UA" dirty="0"/>
              <a:t> залучено 34 волонтера!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dirty="0"/>
              <a:t>У 96 будинків поширено 10 000 листівок про ОСББ.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dirty="0"/>
              <a:t>4 професійні </a:t>
            </a:r>
            <a:r>
              <a:rPr lang="UK-UA" dirty="0" err="1"/>
              <a:t>енергоаудити</a:t>
            </a:r>
            <a:r>
              <a:rPr lang="UK-UA" dirty="0"/>
              <a:t> для рівненських ОСББ.</a:t>
            </a:r>
          </a:p>
        </p:txBody>
      </p:sp>
    </p:spTree>
    <p:extLst>
      <p:ext uri="{BB962C8B-B14F-4D97-AF65-F5344CB8AC3E}">
        <p14:creationId xmlns:p14="http://schemas.microsoft.com/office/powerpoint/2010/main" val="347119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000" dirty="0"/>
              <a:t>Зміни клімату</a:t>
            </a:r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95" y="1930400"/>
            <a:ext cx="5319582" cy="2992265"/>
          </a:xfrm>
        </p:spPr>
      </p:pic>
      <p:sp>
        <p:nvSpPr>
          <p:cNvPr id="5" name="Прямокутник 4"/>
          <p:cNvSpPr/>
          <p:nvPr/>
        </p:nvSpPr>
        <p:spPr>
          <a:xfrm>
            <a:off x="5710336" y="1930400"/>
            <a:ext cx="4217436" cy="341632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dirty="0"/>
              <a:t>Головування в Українській кліматичній мережі.</a:t>
            </a:r>
            <a:endParaRPr lang="uk-UA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dirty="0"/>
              <a:t>Участь </a:t>
            </a:r>
            <a:r>
              <a:rPr lang="RU-RU" dirty="0"/>
              <a:t>у </a:t>
            </a:r>
            <a:r>
              <a:rPr lang="RU-RU" dirty="0" err="1"/>
              <a:t>тренінгу</a:t>
            </a:r>
            <a:r>
              <a:rPr lang="RU-RU" dirty="0"/>
              <a:t> «</a:t>
            </a:r>
            <a:r>
              <a:rPr lang="RU-RU" dirty="0" err="1"/>
              <a:t>Енергетична</a:t>
            </a:r>
            <a:r>
              <a:rPr lang="RU-RU" dirty="0"/>
              <a:t> </a:t>
            </a:r>
            <a:r>
              <a:rPr lang="RU-RU" dirty="0" err="1"/>
              <a:t>безпека</a:t>
            </a:r>
            <a:r>
              <a:rPr lang="RU-RU" dirty="0"/>
              <a:t> та </a:t>
            </a:r>
            <a:r>
              <a:rPr lang="RU-RU" dirty="0" err="1"/>
              <a:t>врядування</a:t>
            </a:r>
            <a:r>
              <a:rPr lang="RU-RU" dirty="0"/>
              <a:t> в </a:t>
            </a:r>
            <a:r>
              <a:rPr lang="RU-RU" dirty="0" err="1"/>
              <a:t>контексті</a:t>
            </a:r>
            <a:r>
              <a:rPr lang="RU-RU" dirty="0"/>
              <a:t> КОП21» </a:t>
            </a:r>
            <a:r>
              <a:rPr lang="RU-RU" dirty="0" err="1"/>
              <a:t>Секретаріату</a:t>
            </a:r>
            <a:r>
              <a:rPr lang="RU-RU" dirty="0"/>
              <a:t> </a:t>
            </a:r>
            <a:r>
              <a:rPr lang="RU-RU" dirty="0" err="1"/>
              <a:t>енергетичної</a:t>
            </a:r>
            <a:r>
              <a:rPr lang="RU-RU" dirty="0"/>
              <a:t> </a:t>
            </a:r>
            <a:r>
              <a:rPr lang="RU-RU" dirty="0" err="1"/>
              <a:t>хартії</a:t>
            </a:r>
            <a:r>
              <a:rPr lang="RU-RU" dirty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Участь у </a:t>
            </a:r>
            <a:r>
              <a:rPr lang="RU-RU" dirty="0" err="1"/>
              <a:t>кліматичних</a:t>
            </a:r>
            <a:r>
              <a:rPr lang="RU-RU" dirty="0"/>
              <a:t> переговорах СОР22 у Марокко.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dirty="0"/>
              <a:t>Просвітницька діяльність: лекції, інформаційні матеріали, дописи у соціальних мережах.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18688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Підтримка місцевих ГО – </a:t>
            </a:r>
            <a:r>
              <a:rPr lang="en-US" dirty="0"/>
              <a:t>CLEEN</a:t>
            </a:r>
            <a:r>
              <a:rPr lang="ru-RU" dirty="0"/>
              <a:t> (1)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13" y="1603035"/>
            <a:ext cx="5421661" cy="4066246"/>
          </a:xfrm>
        </p:spPr>
      </p:pic>
      <p:sp>
        <p:nvSpPr>
          <p:cNvPr id="5" name="Прямоугольник 4"/>
          <p:cNvSpPr/>
          <p:nvPr/>
        </p:nvSpPr>
        <p:spPr>
          <a:xfrm>
            <a:off x="5803574" y="2096086"/>
            <a:ext cx="4789398" cy="286232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CLEEN (</a:t>
            </a:r>
            <a:r>
              <a:rPr lang="UK-UA" dirty="0"/>
              <a:t>Енергоефективність: створення коаліцій на місцях</a:t>
            </a:r>
            <a:r>
              <a:rPr lang="EN-US" dirty="0"/>
              <a:t>)</a:t>
            </a:r>
            <a:r>
              <a:rPr lang="UK-UA" dirty="0"/>
              <a:t> – </a:t>
            </a:r>
            <a:r>
              <a:rPr lang="EN-US" u="sng" dirty="0"/>
              <a:t>cleenet.org</a:t>
            </a:r>
            <a:r>
              <a:rPr lang="UK-UA" dirty="0"/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dirty="0"/>
              <a:t>6 організацій = 60 000 євро на втілення проектів.</a:t>
            </a:r>
            <a:endParaRPr lang="en-U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dirty="0"/>
              <a:t>Розробка навчального онлайн-курсу для активістів, </a:t>
            </a:r>
            <a:r>
              <a:rPr lang="UK-UA" dirty="0" err="1"/>
              <a:t>тестувальника</a:t>
            </a:r>
            <a:r>
              <a:rPr lang="UK-UA" dirty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dirty="0"/>
              <a:t>Підтримка проектів учасників (консультації, </a:t>
            </a:r>
            <a:r>
              <a:rPr lang="UK-UA" dirty="0" err="1"/>
              <a:t>вебінари</a:t>
            </a:r>
            <a:r>
              <a:rPr lang="UK-UA" dirty="0"/>
              <a:t>, звітність, проектний менеджмент, стратегічне планування, комунікація).</a:t>
            </a:r>
          </a:p>
        </p:txBody>
      </p:sp>
    </p:spTree>
    <p:extLst>
      <p:ext uri="{BB962C8B-B14F-4D97-AF65-F5344CB8AC3E}">
        <p14:creationId xmlns:p14="http://schemas.microsoft.com/office/powerpoint/2010/main" val="2608787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08495"/>
          </a:xfrm>
        </p:spPr>
        <p:txBody>
          <a:bodyPr/>
          <a:lstStyle/>
          <a:p>
            <a:r>
              <a:rPr lang="uk-UA" dirty="0"/>
              <a:t>Підтримка місцевих ГО – </a:t>
            </a:r>
            <a:r>
              <a:rPr lang="en-US" dirty="0"/>
              <a:t>CLEEN</a:t>
            </a:r>
            <a:r>
              <a:rPr lang="ru-RU" dirty="0"/>
              <a:t> (2)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07" y="2038350"/>
            <a:ext cx="3954715" cy="2795011"/>
          </a:xfrm>
        </p:spPr>
      </p:pic>
      <p:sp>
        <p:nvSpPr>
          <p:cNvPr id="4" name="Прямоугольник 3"/>
          <p:cNvSpPr/>
          <p:nvPr/>
        </p:nvSpPr>
        <p:spPr>
          <a:xfrm flipH="1">
            <a:off x="4235115" y="1237956"/>
            <a:ext cx="770835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1600" dirty="0"/>
              <a:t>Екосфера</a:t>
            </a:r>
            <a:r>
              <a:rPr lang="en-US" sz="1600" dirty="0"/>
              <a:t> (</a:t>
            </a:r>
            <a:r>
              <a:rPr lang="uk-UA" sz="1600" dirty="0"/>
              <a:t>Ужгород</a:t>
            </a:r>
            <a:r>
              <a:rPr lang="en-US" sz="1600" dirty="0"/>
              <a:t>)</a:t>
            </a:r>
            <a:r>
              <a:rPr lang="uk-UA" sz="1600" dirty="0"/>
              <a:t> – аналіз даних про енергоспоживання шкіл Закарпатської області; участь в розробці ПДСЕР Ужгорода; внесення системи </a:t>
            </a:r>
            <a:r>
              <a:rPr lang="uk-UA" sz="1600" dirty="0" err="1"/>
              <a:t>енергоменеджменту</a:t>
            </a:r>
            <a:r>
              <a:rPr lang="uk-UA" sz="1600" dirty="0"/>
              <a:t> до міської програми енергоефективності 2016-2017р.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1600" dirty="0"/>
              <a:t>Хмельницький молодіжний клуб розвитку – 3 прес-конференції; «Школа муніципального </a:t>
            </a:r>
            <a:r>
              <a:rPr lang="uk-UA" sz="1600" dirty="0" err="1"/>
              <a:t>енергоменеджменту</a:t>
            </a:r>
            <a:r>
              <a:rPr lang="uk-UA" sz="1600" dirty="0"/>
              <a:t>»; 8 сесій для 25 шкіл з </a:t>
            </a:r>
            <a:r>
              <a:rPr lang="uk-UA" sz="1600" dirty="0" err="1"/>
              <a:t>енерргозбереження</a:t>
            </a:r>
            <a:r>
              <a:rPr lang="uk-UA" sz="1600" dirty="0"/>
              <a:t>; еко-фестиваль «</a:t>
            </a:r>
            <a:r>
              <a:rPr lang="en-US" sz="1600" dirty="0"/>
              <a:t>Green Fest</a:t>
            </a:r>
            <a:r>
              <a:rPr lang="uk-UA" sz="1600" dirty="0"/>
              <a:t>»</a:t>
            </a:r>
            <a:r>
              <a:rPr lang="en-US" sz="1600" dirty="0"/>
              <a:t>; </a:t>
            </a:r>
            <a:r>
              <a:rPr lang="uk-UA" sz="1600" dirty="0"/>
              <a:t>опитування та аналіз відповідей 1000 респондентів</a:t>
            </a:r>
            <a:r>
              <a:rPr lang="en-US" sz="1600" dirty="0"/>
              <a:t> </a:t>
            </a:r>
            <a:r>
              <a:rPr lang="uk-UA" sz="1600" dirty="0"/>
              <a:t>щодо енергоефективності.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1600" dirty="0" err="1"/>
              <a:t>ЕкоЛтава</a:t>
            </a:r>
            <a:r>
              <a:rPr lang="uk-UA" sz="1600" dirty="0"/>
              <a:t> (Полтава) і Товариство охорони природи Кременчука – «Школа </a:t>
            </a:r>
            <a:r>
              <a:rPr lang="uk-UA" sz="1600" dirty="0" err="1"/>
              <a:t>управдома</a:t>
            </a:r>
            <a:r>
              <a:rPr lang="uk-UA" sz="1600" dirty="0"/>
              <a:t>» для ОСББ; Перший обласний форум для ОСББ; презентація ПДСЕР Кременчука; 6 вуличних акцій; 4 прес-сніданки; 3 семінари для ОСББ; 2 для держслужбовців.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1600" dirty="0"/>
              <a:t>Агентство економічного розвитку (Вознесенськ) – опитування ОСББ області щодо впровадження заходів з енергоефективності; 8 зустрічей з міською владою та громадськістю; проаналізовані програми з енергоефективності 4 міст; консультації ОСББ; 56 </a:t>
            </a:r>
            <a:r>
              <a:rPr lang="uk-UA" sz="1600" dirty="0" err="1"/>
              <a:t>тепловізійних</a:t>
            </a:r>
            <a:r>
              <a:rPr lang="uk-UA" sz="1600" dirty="0"/>
              <a:t> зйомок; 3 </a:t>
            </a:r>
            <a:r>
              <a:rPr lang="uk-UA" sz="1600" dirty="0" err="1"/>
              <a:t>енергоаудити</a:t>
            </a:r>
            <a:r>
              <a:rPr lang="uk-UA" sz="1600" dirty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1600" dirty="0"/>
              <a:t>Голос Природи (</a:t>
            </a:r>
            <a:r>
              <a:rPr lang="uk-UA" sz="1600" dirty="0" err="1"/>
              <a:t>Кам’янське</a:t>
            </a:r>
            <a:r>
              <a:rPr lang="uk-UA" sz="1600" dirty="0"/>
              <a:t>) – рекомендації владі з покращення обласної програми енергоефективності 2017-2020рр; буклет «Проблеми в сфері енергоефективності та шляхи їх вирішення»; участь у Днях сталої енергії; аналіз виконання обов’язків міської влади у рамках «Угоди мерів».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937288777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762</TotalTime>
  <Words>1014</Words>
  <Application>Microsoft Office PowerPoint</Application>
  <PresentationFormat>Widescreen</PresentationFormat>
  <Paragraphs>113</Paragraphs>
  <Slides>20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Грань</vt:lpstr>
      <vt:lpstr>Річний звіт Екоклубу</vt:lpstr>
      <vt:lpstr>Наша команда</vt:lpstr>
      <vt:lpstr>    Енергоефективність - Аналітика</vt:lpstr>
      <vt:lpstr>Енергоефективність - Навчання</vt:lpstr>
      <vt:lpstr>Тепловізійна зйомка</vt:lpstr>
      <vt:lpstr>ОСББ</vt:lpstr>
      <vt:lpstr>Зміни клімату</vt:lpstr>
      <vt:lpstr>Підтримка місцевих ГО – CLEEN (1)</vt:lpstr>
      <vt:lpstr>Підтримка місцевих ГО – CLEEN (2)</vt:lpstr>
      <vt:lpstr>Підтримка місцевих ГО - Назустріч сталому розвитку!</vt:lpstr>
      <vt:lpstr>Підтримка місцевих ГО - Досвід США</vt:lpstr>
      <vt:lpstr>Найяскравіші еко-події року -  Енерджайзер кемп</vt:lpstr>
      <vt:lpstr>Найяскравіші еко-події року  - Енергія Змін</vt:lpstr>
      <vt:lpstr>Інфокампанія з приводу спорудження ЛЕП "Луцьк північна - Тернопільська"  на землях заказників та селян</vt:lpstr>
      <vt:lpstr>Антиядерна діяльність</vt:lpstr>
      <vt:lpstr>Батарейки, здавайтесь!</vt:lpstr>
      <vt:lpstr>Робота з молоддю</vt:lpstr>
      <vt:lpstr>Фінанси</vt:lpstr>
      <vt:lpstr>Наші партнери</vt:lpstr>
      <vt:lpstr>Приєднуйтесь до команди Екоклубу!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inna.belash@gmail.com</dc:creator>
  <cp:lastModifiedBy>Мартинюк Андрій</cp:lastModifiedBy>
  <cp:revision>77</cp:revision>
  <dcterms:created xsi:type="dcterms:W3CDTF">2017-01-25T10:49:51Z</dcterms:created>
  <dcterms:modified xsi:type="dcterms:W3CDTF">2017-01-30T16:24:51Z</dcterms:modified>
</cp:coreProperties>
</file>