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3" r:id="rId1"/>
    <p:sldMasterId id="2147483874" r:id="rId2"/>
  </p:sldMasterIdLst>
  <p:notesMasterIdLst>
    <p:notesMasterId r:id="rId21"/>
  </p:notesMasterIdLst>
  <p:handoutMasterIdLst>
    <p:handoutMasterId r:id="rId22"/>
  </p:handoutMasterIdLst>
  <p:sldIdLst>
    <p:sldId id="256" r:id="rId3"/>
    <p:sldId id="326" r:id="rId4"/>
    <p:sldId id="314" r:id="rId5"/>
    <p:sldId id="308" r:id="rId6"/>
    <p:sldId id="305" r:id="rId7"/>
    <p:sldId id="309" r:id="rId8"/>
    <p:sldId id="306" r:id="rId9"/>
    <p:sldId id="324" r:id="rId10"/>
    <p:sldId id="327" r:id="rId11"/>
    <p:sldId id="328" r:id="rId12"/>
    <p:sldId id="319" r:id="rId13"/>
    <p:sldId id="330" r:id="rId14"/>
    <p:sldId id="307" r:id="rId15"/>
    <p:sldId id="310" r:id="rId16"/>
    <p:sldId id="331" r:id="rId17"/>
    <p:sldId id="334" r:id="rId18"/>
    <p:sldId id="332" r:id="rId19"/>
    <p:sldId id="333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8">
          <p15:clr>
            <a:srgbClr val="A4A3A4"/>
          </p15:clr>
        </p15:guide>
        <p15:guide id="2" pos="3042">
          <p15:clr>
            <a:srgbClr val="A4A3A4"/>
          </p15:clr>
        </p15:guide>
        <p15:guide id="3" orient="horz" pos="1139">
          <p15:clr>
            <a:srgbClr val="A4A3A4"/>
          </p15:clr>
        </p15:guide>
        <p15:guide id="4" pos="3334">
          <p15:clr>
            <a:srgbClr val="A4A3A4"/>
          </p15:clr>
        </p15:guide>
        <p15:guide id="5" orient="horz" pos="648">
          <p15:clr>
            <a:srgbClr val="A4A3A4"/>
          </p15:clr>
        </p15:guide>
        <p15:guide id="6" pos="28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натолій" initials="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A920"/>
    <a:srgbClr val="0A54A4"/>
    <a:srgbClr val="FFC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66" d="100"/>
          <a:sy n="66" d="100"/>
        </p:scale>
        <p:origin x="1280" y="-44"/>
      </p:cViewPr>
      <p:guideLst>
        <p:guide orient="horz" pos="2378"/>
        <p:guide pos="3042"/>
        <p:guide orient="horz" pos="1139"/>
        <p:guide pos="3334"/>
        <p:guide orient="horz" pos="648"/>
        <p:guide pos="28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E0EB1-D786-4E56-B469-5A0443AB9120}" type="datetimeFigureOut">
              <a:rPr lang="uk-UA" smtClean="0"/>
              <a:t>28.02.2017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B8946-1343-412E-B646-14F4887F532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35465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FE2C2-39D5-4D10-824D-249DD311BEC2}" type="datetimeFigureOut">
              <a:rPr lang="uk-UA" smtClean="0"/>
              <a:t>28.02.2017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B7E0A-13E3-4A75-B715-33D80BD0010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3672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27344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2734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B7E0A-13E3-4A75-B715-33D80BD0010A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884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9F04C-6818-4588-8631-E5110182F864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51A83-A797-42B1-B09B-5148828DEEC7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995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DFC37-6A47-46F6-B0EB-868A2F2708B1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7962E-DCE2-474F-ADEF-D81C06126C03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774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F153-EFA9-4382-A8E5-3E8A9E3FED6F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45391-4424-48DD-960B-531E9F89737C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7810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579602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0832"/>
            <a:ext cx="8229600" cy="4320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C0BA322D-BC12-544C-8D77-3BE5ED2F3280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227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2263"/>
            <a:ext cx="4040188" cy="582612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0">
                <a:latin typeface="Helvetica"/>
                <a:cs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686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2263"/>
            <a:ext cx="4041775" cy="582612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0">
                <a:latin typeface="Helvetica"/>
                <a:cs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686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t>‹№›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30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0">
                <a:solidFill>
                  <a:schemeClr val="tx1">
                    <a:tint val="75000"/>
                  </a:schemeClr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2741C9C0-A4FF-E646-98E2-93F2D9DF7B09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59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t>‹№›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58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t>‹№›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12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92263"/>
            <a:ext cx="5111750" cy="4231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53679"/>
            <a:ext cx="3008313" cy="37700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t>‹№›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457200" y="1592263"/>
            <a:ext cx="3008313" cy="461416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0">
                <a:latin typeface="Helvetica"/>
                <a:cs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66017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31010"/>
            <a:ext cx="5486400" cy="36000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563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t>‹№›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1792288" y="4750834"/>
            <a:ext cx="5486400" cy="582612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0">
                <a:latin typeface="Helvetica"/>
                <a:cs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323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9E899-5402-4C3D-9D10-FF60E05B5116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14DB3-BD5E-4F0B-BC78-1BFC7899839C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8780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4679" y="1130582"/>
            <a:ext cx="3559807" cy="229683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/>
          </p:nvPr>
        </p:nvSpPr>
        <p:spPr>
          <a:xfrm>
            <a:off x="4673076" y="1130582"/>
            <a:ext cx="3542014" cy="229683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934679" y="3556386"/>
            <a:ext cx="3559807" cy="229683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/>
          </p:nvPr>
        </p:nvSpPr>
        <p:spPr>
          <a:xfrm>
            <a:off x="4673076" y="3556386"/>
            <a:ext cx="3559807" cy="229683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68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t>‹№›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>
          <a:xfrm>
            <a:off x="388991" y="2278997"/>
            <a:ext cx="2676785" cy="268158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/>
          </p:nvPr>
        </p:nvSpPr>
        <p:spPr>
          <a:xfrm>
            <a:off x="3251467" y="2278997"/>
            <a:ext cx="2676785" cy="268158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/>
          </p:nvPr>
        </p:nvSpPr>
        <p:spPr>
          <a:xfrm>
            <a:off x="6107412" y="2278997"/>
            <a:ext cx="2676785" cy="268158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95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t>‹№›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79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0347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3282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958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821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471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9942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8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14A99-1B8F-4476-9EFD-EB07196CFC07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E4259-B803-4259-9D31-1BEDCB7A52A3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498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717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1058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0664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776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38016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099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0555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895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545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11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E8313-F00A-441D-BD44-BEBD9364CCB4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C8D99-0697-47C0-BDE5-D1329E7ACB91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35933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0832"/>
            <a:ext cx="8229600" cy="4320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C0BA322D-BC12-544C-8D77-3BE5ED2F3280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0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FD7D9-11AC-48DE-AF07-D80A79A1BA57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D3994-C0E3-4E4A-8C0A-CF22ECD8FB9C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3168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E4EDD-0335-4511-8CAB-8C7107158834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CDB08-80B7-4A36-A3D0-44ADB892248E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5918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E6EE2-4780-4288-AA61-6AC4A896DCB0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00FCF-1E31-4D89-9812-1248B00F2060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298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A4099-8224-4066-B7E0-F6FE22422FC3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8CEF1-B6B9-420F-B1BE-D8F07992BD90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9397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16CF3-5BB8-42AB-852C-908D31FC6B6F}" type="datetimeFigureOut">
              <a:rPr lang="en-GB"/>
              <a:pPr>
                <a:defRPr/>
              </a:pPr>
              <a:t>28/02/2017</a:t>
            </a:fld>
            <a:endParaRPr lang="en-GB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235BC-7378-495A-AAAD-F4455CBC92EA}" type="slidenum">
              <a:rPr lang="en-GB" altLang="en-US"/>
              <a:pPr>
                <a:defRPr/>
              </a:pPr>
              <a:t>‹№›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627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style du titre</a:t>
            </a:r>
            <a:endParaRPr lang="en-GB" altLang="en-US" smtClean="0"/>
          </a:p>
        </p:txBody>
      </p:sp>
      <p:sp>
        <p:nvSpPr>
          <p:cNvPr id="409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73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822" r:id="rId13"/>
    <p:sldLayoutId id="2147483823" r:id="rId14"/>
    <p:sldLayoutId id="2147483651" r:id="rId15"/>
    <p:sldLayoutId id="2147483652" r:id="rId16"/>
    <p:sldLayoutId id="2147483654" r:id="rId17"/>
    <p:sldLayoutId id="2147483656" r:id="rId18"/>
    <p:sldLayoutId id="2147483657" r:id="rId19"/>
    <p:sldLayoutId id="2147483660" r:id="rId20"/>
    <p:sldLayoutId id="2147483661" r:id="rId21"/>
    <p:sldLayoutId id="2147483658" r:id="rId2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0572352-4F05-47E3-B7F4-07F305FCDEF3}" type="datetimeFigureOut">
              <a:rPr lang="en-GB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28/02/2017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5E8B3D8-6A57-47A5-83BF-A8269C7489F8}" type="slidenum"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‹№›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684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1" r:id="rId17"/>
    <p:sldLayoutId id="2147483892" r:id="rId18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facebook.com/Ecoclubrivne.org/" TargetMode="External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6.jpeg"/><Relationship Id="rId5" Type="http://schemas.openxmlformats.org/officeDocument/2006/relationships/image" Target="../media/image11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445" y="1085609"/>
            <a:ext cx="8702176" cy="1382794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  <a:t>Енергоаудит? </a:t>
            </a:r>
            <a:r>
              <a:rPr lang="uk-UA" sz="40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uk-UA" sz="40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uk-UA" sz="40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  <a:t>Що це за фрукт та з чим його їдять?</a:t>
            </a:r>
            <a:endParaRPr lang="en-US" sz="4000" b="0" dirty="0"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79" y="2569077"/>
            <a:ext cx="54610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80108"/>
            <a:ext cx="8229600" cy="891099"/>
          </a:xfrm>
        </p:spPr>
        <p:txBody>
          <a:bodyPr>
            <a:normAutofit/>
          </a:bodyPr>
          <a:lstStyle/>
          <a:p>
            <a:r>
              <a:rPr lang="ru-RU" dirty="0" err="1" smtClean="0"/>
              <a:t>Результати</a:t>
            </a:r>
            <a:endParaRPr lang="en-US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2941" y="995569"/>
            <a:ext cx="6300788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060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7925" y="-163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Взаємодія</a:t>
            </a:r>
            <a:r>
              <a:rPr lang="ru-RU" dirty="0" smtClean="0"/>
              <a:t> з </a:t>
            </a:r>
            <a:r>
              <a:rPr lang="ru-RU" dirty="0" err="1" smtClean="0"/>
              <a:t>іншими</a:t>
            </a:r>
            <a:r>
              <a:rPr lang="ru-RU" dirty="0" smtClean="0"/>
              <a:t> </a:t>
            </a:r>
            <a:r>
              <a:rPr lang="ru-RU" dirty="0" err="1" smtClean="0"/>
              <a:t>учасниками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22498" y="2827218"/>
            <a:ext cx="4296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ЕНЕРГОМЕНЕДЖЕР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47777" y="3915043"/>
            <a:ext cx="3106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ПРОЕКТАНТ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7852" y="3915043"/>
            <a:ext cx="3106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ЕНЕРГОАУДИТОР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931089" y="4881635"/>
            <a:ext cx="3106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МОНТАЖНИК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2917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179443"/>
            <a:ext cx="8410755" cy="46613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800" dirty="0" smtClean="0"/>
          </a:p>
          <a:p>
            <a:r>
              <a:rPr lang="ru-RU" sz="3200" dirty="0" err="1" smtClean="0"/>
              <a:t>Комплексний</a:t>
            </a:r>
            <a:r>
              <a:rPr lang="ru-RU" sz="3200" dirty="0" smtClean="0"/>
              <a:t> </a:t>
            </a:r>
            <a:r>
              <a:rPr lang="ru-RU" sz="3200" dirty="0" err="1" smtClean="0"/>
              <a:t>енергоаудит</a:t>
            </a:r>
            <a:endParaRPr lang="ru-RU" sz="3200" dirty="0" smtClean="0"/>
          </a:p>
          <a:p>
            <a:endParaRPr lang="ru-RU" sz="3200" dirty="0"/>
          </a:p>
          <a:p>
            <a:r>
              <a:rPr lang="ru-RU" sz="3200" dirty="0" err="1" smtClean="0"/>
              <a:t>Експрес</a:t>
            </a:r>
            <a:r>
              <a:rPr lang="ru-RU" sz="3200" dirty="0" smtClean="0"/>
              <a:t> </a:t>
            </a:r>
            <a:r>
              <a:rPr lang="ru-RU" sz="3200" dirty="0" err="1" smtClean="0"/>
              <a:t>енергоаудит</a:t>
            </a:r>
            <a:endParaRPr lang="ru-RU" sz="3200" dirty="0" smtClean="0"/>
          </a:p>
          <a:p>
            <a:endParaRPr lang="uk-UA" sz="3200" dirty="0"/>
          </a:p>
          <a:p>
            <a:r>
              <a:rPr lang="uk-UA" sz="3200" dirty="0" err="1" smtClean="0"/>
              <a:t>Енергоаудит</a:t>
            </a:r>
            <a:r>
              <a:rPr lang="uk-UA" sz="3200" dirty="0" smtClean="0"/>
              <a:t> окремих систем</a:t>
            </a:r>
          </a:p>
          <a:p>
            <a:endParaRPr lang="uk-UA" sz="3200" dirty="0"/>
          </a:p>
          <a:p>
            <a:r>
              <a:rPr lang="uk-UA" sz="3200" dirty="0" err="1" smtClean="0"/>
              <a:t>Еенергоаудит</a:t>
            </a:r>
            <a:r>
              <a:rPr lang="uk-UA" sz="3200" dirty="0" smtClean="0"/>
              <a:t> інвестиційного класу</a:t>
            </a:r>
          </a:p>
          <a:p>
            <a:endParaRPr lang="uk-UA" sz="1800" dirty="0"/>
          </a:p>
          <a:p>
            <a:endParaRPr lang="ru-RU" sz="1800" dirty="0"/>
          </a:p>
          <a:p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9048"/>
            <a:ext cx="8229600" cy="1143000"/>
          </a:xfrm>
        </p:spPr>
        <p:txBody>
          <a:bodyPr>
            <a:normAutofit/>
          </a:bodyPr>
          <a:lstStyle/>
          <a:p>
            <a:r>
              <a:rPr lang="uk-UA" dirty="0" smtClean="0"/>
              <a:t>Типи </a:t>
            </a:r>
            <a:r>
              <a:rPr lang="uk-UA" dirty="0" err="1" smtClean="0"/>
              <a:t>енергоаудитів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18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179443"/>
            <a:ext cx="8410755" cy="46613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800" dirty="0" smtClean="0"/>
          </a:p>
          <a:p>
            <a:r>
              <a:rPr lang="ru-RU" sz="1800" dirty="0"/>
              <a:t>Персонал </a:t>
            </a:r>
            <a:r>
              <a:rPr lang="ru-RU" sz="1800" dirty="0" smtClean="0"/>
              <a:t>та </a:t>
            </a:r>
            <a:r>
              <a:rPr lang="ru-RU" sz="1800" dirty="0" err="1" smtClean="0"/>
              <a:t>мешканці</a:t>
            </a:r>
            <a:endParaRPr lang="en-US" sz="1800" dirty="0"/>
          </a:p>
          <a:p>
            <a:r>
              <a:rPr lang="ru-RU" sz="1800" dirty="0" err="1" smtClean="0"/>
              <a:t>Обслуговуючі</a:t>
            </a:r>
            <a:r>
              <a:rPr lang="ru-RU" sz="1800" dirty="0" smtClean="0"/>
              <a:t> </a:t>
            </a:r>
            <a:r>
              <a:rPr lang="ru-RU" sz="1800" dirty="0" err="1" smtClean="0"/>
              <a:t>організації</a:t>
            </a:r>
            <a:endParaRPr lang="ru-RU" sz="1800" dirty="0"/>
          </a:p>
          <a:p>
            <a:r>
              <a:rPr lang="ru-RU" sz="1800" dirty="0" err="1" smtClean="0"/>
              <a:t>Вишестоячі</a:t>
            </a:r>
            <a:r>
              <a:rPr lang="ru-RU" sz="1800" dirty="0" smtClean="0"/>
              <a:t> </a:t>
            </a:r>
            <a:r>
              <a:rPr lang="ru-RU" sz="1800" dirty="0" err="1" smtClean="0"/>
              <a:t>організації</a:t>
            </a:r>
            <a:endParaRPr lang="ru-RU" sz="1800" dirty="0"/>
          </a:p>
          <a:p>
            <a:r>
              <a:rPr lang="ru-RU" sz="1800" dirty="0" err="1" smtClean="0"/>
              <a:t>Системи</a:t>
            </a:r>
            <a:r>
              <a:rPr lang="ru-RU" sz="1800" dirty="0" smtClean="0"/>
              <a:t> </a:t>
            </a:r>
            <a:r>
              <a:rPr lang="ru-RU" sz="1800" dirty="0" err="1" smtClean="0"/>
              <a:t>енергомоніторингу</a:t>
            </a:r>
            <a:endParaRPr lang="en-US" sz="1800" dirty="0"/>
          </a:p>
          <a:p>
            <a:r>
              <a:rPr lang="ru-RU" sz="1800" dirty="0" err="1" smtClean="0"/>
              <a:t>Проектна</a:t>
            </a:r>
            <a:r>
              <a:rPr lang="ru-RU" sz="1800" dirty="0" smtClean="0"/>
              <a:t> </a:t>
            </a:r>
            <a:r>
              <a:rPr lang="ru-RU" sz="1800" dirty="0" err="1" smtClean="0"/>
              <a:t>документація</a:t>
            </a:r>
            <a:endParaRPr lang="ru-RU" sz="1800" dirty="0"/>
          </a:p>
          <a:p>
            <a:r>
              <a:rPr lang="ru-RU" sz="1800" dirty="0" err="1" smtClean="0"/>
              <a:t>Архіви</a:t>
            </a:r>
            <a:r>
              <a:rPr lang="ru-RU" sz="1800" dirty="0" smtClean="0"/>
              <a:t> </a:t>
            </a:r>
            <a:r>
              <a:rPr lang="ru-RU" sz="1800" dirty="0" err="1" smtClean="0"/>
              <a:t>приладів</a:t>
            </a:r>
            <a:r>
              <a:rPr lang="ru-RU" sz="1800" dirty="0" smtClean="0"/>
              <a:t> </a:t>
            </a:r>
            <a:r>
              <a:rPr lang="ru-RU" sz="1800" dirty="0" err="1" smtClean="0"/>
              <a:t>обліку</a:t>
            </a:r>
            <a:r>
              <a:rPr lang="ru-RU" sz="1800" dirty="0" smtClean="0"/>
              <a:t> (</a:t>
            </a:r>
            <a:r>
              <a:rPr lang="ru-RU" sz="1800" dirty="0" err="1" smtClean="0"/>
              <a:t>електронні</a:t>
            </a:r>
            <a:r>
              <a:rPr lang="ru-RU" sz="1800" dirty="0" smtClean="0"/>
              <a:t> та </a:t>
            </a:r>
            <a:r>
              <a:rPr lang="ru-RU" sz="1800" dirty="0" err="1" smtClean="0"/>
              <a:t>паперові</a:t>
            </a:r>
            <a:r>
              <a:rPr lang="ru-RU" sz="1800" dirty="0" smtClean="0"/>
              <a:t>)</a:t>
            </a:r>
            <a:endParaRPr lang="ru-RU" sz="1800" dirty="0"/>
          </a:p>
          <a:p>
            <a:r>
              <a:rPr lang="ru-RU" sz="1800" dirty="0" err="1" smtClean="0"/>
              <a:t>Архіви</a:t>
            </a:r>
            <a:r>
              <a:rPr lang="ru-RU" sz="1800" dirty="0" smtClean="0"/>
              <a:t> </a:t>
            </a:r>
            <a:r>
              <a:rPr lang="ru-RU" sz="1800" dirty="0" err="1" smtClean="0"/>
              <a:t>погодних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даних</a:t>
            </a:r>
            <a:endParaRPr lang="ru-RU" sz="1800" dirty="0"/>
          </a:p>
          <a:p>
            <a:r>
              <a:rPr lang="ru-RU" sz="1800" dirty="0" err="1" smtClean="0"/>
              <a:t>Інструментальні</a:t>
            </a:r>
            <a:r>
              <a:rPr lang="ru-RU" sz="1800" dirty="0" smtClean="0"/>
              <a:t> </a:t>
            </a:r>
            <a:r>
              <a:rPr lang="ru-RU" sz="1800" dirty="0" err="1" smtClean="0"/>
              <a:t>заміри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193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Вихідні</a:t>
            </a:r>
            <a:r>
              <a:rPr lang="ru-RU" dirty="0" smtClean="0"/>
              <a:t> </a:t>
            </a:r>
            <a:r>
              <a:rPr lang="ru-RU" dirty="0" err="1" smtClean="0"/>
              <a:t>дані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38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179443"/>
            <a:ext cx="8410755" cy="46613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800" dirty="0" smtClean="0"/>
          </a:p>
          <a:p>
            <a:r>
              <a:rPr lang="ru-RU" sz="1800" dirty="0" err="1" smtClean="0"/>
              <a:t>Системи</a:t>
            </a:r>
            <a:r>
              <a:rPr lang="ru-RU" sz="1800" dirty="0" smtClean="0"/>
              <a:t> </a:t>
            </a:r>
            <a:r>
              <a:rPr lang="ru-RU" sz="1800" dirty="0" err="1" smtClean="0"/>
              <a:t>обліку</a:t>
            </a:r>
            <a:r>
              <a:rPr lang="ru-RU" sz="1800" dirty="0" smtClean="0"/>
              <a:t> та </a:t>
            </a:r>
            <a:r>
              <a:rPr lang="ru-RU" sz="1800" dirty="0" err="1" smtClean="0"/>
              <a:t>регулювання</a:t>
            </a:r>
            <a:endParaRPr lang="ru-RU" sz="1800" dirty="0"/>
          </a:p>
          <a:p>
            <a:r>
              <a:rPr lang="ru-RU" sz="1800" dirty="0" err="1" smtClean="0"/>
              <a:t>Впровадження</a:t>
            </a:r>
            <a:r>
              <a:rPr lang="ru-RU" sz="1800" dirty="0" smtClean="0"/>
              <a:t> </a:t>
            </a:r>
            <a:r>
              <a:rPr lang="ru-RU" sz="1800" dirty="0"/>
              <a:t>систем </a:t>
            </a:r>
            <a:r>
              <a:rPr lang="ru-RU" sz="1800" dirty="0" err="1" smtClean="0"/>
              <a:t>моніторингу</a:t>
            </a:r>
            <a:r>
              <a:rPr lang="ru-RU" sz="1800" dirty="0" smtClean="0"/>
              <a:t> </a:t>
            </a:r>
            <a:r>
              <a:rPr lang="ru-RU" sz="1800" dirty="0" err="1" smtClean="0"/>
              <a:t>енергоспоживання</a:t>
            </a:r>
            <a:endParaRPr lang="ru-RU" sz="1800" dirty="0" smtClean="0"/>
          </a:p>
          <a:p>
            <a:r>
              <a:rPr lang="ru-RU" sz="1800" dirty="0" err="1" smtClean="0"/>
              <a:t>Налаштування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вже</a:t>
            </a:r>
            <a:r>
              <a:rPr lang="ru-RU" sz="1800" dirty="0" smtClean="0"/>
              <a:t> </a:t>
            </a:r>
            <a:r>
              <a:rPr lang="ru-RU" sz="1800" dirty="0" err="1" smtClean="0"/>
              <a:t>встановленого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обладнання</a:t>
            </a:r>
            <a:endParaRPr lang="ru-RU" sz="1800" dirty="0" smtClean="0"/>
          </a:p>
          <a:p>
            <a:r>
              <a:rPr lang="ru-RU" sz="1800" dirty="0" err="1" smtClean="0"/>
              <a:t>Усунення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протікань</a:t>
            </a:r>
            <a:r>
              <a:rPr lang="ru-RU" sz="1800" dirty="0" smtClean="0"/>
              <a:t> води</a:t>
            </a:r>
          </a:p>
          <a:p>
            <a:r>
              <a:rPr lang="ru-RU" sz="1800" dirty="0" err="1" smtClean="0"/>
              <a:t>Усунення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витоків</a:t>
            </a:r>
            <a:r>
              <a:rPr lang="ru-RU" sz="1800" dirty="0" smtClean="0"/>
              <a:t> тепла</a:t>
            </a:r>
            <a:endParaRPr lang="ru-RU" sz="1800" dirty="0"/>
          </a:p>
          <a:p>
            <a:r>
              <a:rPr lang="ru-RU" sz="1800" dirty="0" err="1" smtClean="0"/>
              <a:t>Заміна</a:t>
            </a:r>
            <a:r>
              <a:rPr lang="ru-RU" sz="1800" dirty="0" smtClean="0"/>
              <a:t> </a:t>
            </a:r>
            <a:r>
              <a:rPr lang="ru-RU" sz="1800" dirty="0" err="1" smtClean="0"/>
              <a:t>вікон</a:t>
            </a:r>
            <a:endParaRPr lang="ru-RU" sz="1800" dirty="0"/>
          </a:p>
          <a:p>
            <a:r>
              <a:rPr lang="ru-RU" sz="1800" dirty="0" err="1" smtClean="0"/>
              <a:t>Утеплення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огороджуючих</a:t>
            </a:r>
            <a:r>
              <a:rPr lang="ru-RU" sz="1800" dirty="0" smtClean="0"/>
              <a:t> </a:t>
            </a:r>
            <a:r>
              <a:rPr lang="ru-RU" sz="1800" dirty="0" err="1" smtClean="0"/>
              <a:t>конструкцій</a:t>
            </a:r>
            <a:endParaRPr lang="ru-RU" sz="1800" dirty="0"/>
          </a:p>
          <a:p>
            <a:r>
              <a:rPr lang="ru-RU" sz="1800" dirty="0"/>
              <a:t>Утепление </a:t>
            </a:r>
            <a:r>
              <a:rPr lang="ru-RU" sz="1800" dirty="0" err="1" smtClean="0"/>
              <a:t>трубопроводів</a:t>
            </a:r>
            <a:endParaRPr lang="ru-RU" sz="1800" dirty="0"/>
          </a:p>
          <a:p>
            <a:r>
              <a:rPr lang="ru-RU" sz="1800" dirty="0" err="1" smtClean="0"/>
              <a:t>Модернізація</a:t>
            </a:r>
            <a:r>
              <a:rPr lang="ru-RU" sz="1800" dirty="0" smtClean="0"/>
              <a:t> </a:t>
            </a:r>
            <a:r>
              <a:rPr lang="ru-RU" sz="1800" dirty="0" err="1" smtClean="0"/>
              <a:t>системи</a:t>
            </a:r>
            <a:r>
              <a:rPr lang="ru-RU" sz="1800" dirty="0" smtClean="0"/>
              <a:t> </a:t>
            </a:r>
            <a:r>
              <a:rPr lang="ru-RU" sz="1800" dirty="0" err="1" smtClean="0"/>
              <a:t>освітлення</a:t>
            </a:r>
            <a:endParaRPr lang="ru-RU" sz="1800" dirty="0"/>
          </a:p>
          <a:p>
            <a:r>
              <a:rPr lang="ru-RU" sz="1800" dirty="0" err="1" smtClean="0"/>
              <a:t>Енергоефективна</a:t>
            </a:r>
            <a:r>
              <a:rPr lang="ru-RU" sz="1800" dirty="0" smtClean="0"/>
              <a:t> </a:t>
            </a:r>
            <a:r>
              <a:rPr lang="ru-RU" sz="1800" dirty="0" err="1" smtClean="0"/>
              <a:t>вентиляція</a:t>
            </a:r>
            <a:endParaRPr lang="ru-RU" sz="1800" dirty="0"/>
          </a:p>
          <a:p>
            <a:r>
              <a:rPr lang="ru-RU" sz="1800" dirty="0" err="1" smtClean="0"/>
              <a:t>Зміна</a:t>
            </a:r>
            <a:r>
              <a:rPr lang="ru-RU" sz="1800" dirty="0" smtClean="0"/>
              <a:t> </a:t>
            </a:r>
            <a:r>
              <a:rPr lang="ru-RU" sz="1800" dirty="0" err="1" smtClean="0"/>
              <a:t>поведінки</a:t>
            </a:r>
            <a:r>
              <a:rPr lang="ru-RU" sz="1800" dirty="0" smtClean="0"/>
              <a:t> </a:t>
            </a:r>
            <a:endParaRPr lang="ru-RU" sz="1800" dirty="0"/>
          </a:p>
          <a:p>
            <a:r>
              <a:rPr lang="ru-RU" sz="1800" dirty="0" err="1" smtClean="0"/>
              <a:t>Заміна</a:t>
            </a:r>
            <a:r>
              <a:rPr lang="ru-RU" sz="1800" dirty="0" smtClean="0"/>
              <a:t> кухонного </a:t>
            </a:r>
            <a:r>
              <a:rPr lang="ru-RU" sz="1800" dirty="0" err="1" smtClean="0"/>
              <a:t>обладнання</a:t>
            </a:r>
            <a:endParaRPr lang="ru-RU" sz="1800" dirty="0" smtClean="0"/>
          </a:p>
          <a:p>
            <a:r>
              <a:rPr lang="ru-RU" sz="1800" dirty="0" err="1" smtClean="0"/>
              <a:t>Зменшення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площі</a:t>
            </a:r>
            <a:r>
              <a:rPr lang="ru-RU" sz="1800" dirty="0" smtClean="0"/>
              <a:t> </a:t>
            </a:r>
            <a:r>
              <a:rPr lang="ru-RU" sz="1800" dirty="0" err="1" smtClean="0"/>
              <a:t>скління</a:t>
            </a:r>
            <a:endParaRPr lang="ru-RU" sz="1800" dirty="0" smtClean="0"/>
          </a:p>
          <a:p>
            <a:endParaRPr lang="ru-RU" sz="1800" dirty="0"/>
          </a:p>
          <a:p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9048"/>
            <a:ext cx="8229600" cy="1143000"/>
          </a:xfrm>
        </p:spPr>
        <p:txBody>
          <a:bodyPr>
            <a:normAutofit/>
          </a:bodyPr>
          <a:lstStyle/>
          <a:p>
            <a:r>
              <a:rPr lang="uk-UA" dirty="0" err="1" smtClean="0"/>
              <a:t>Основн</a:t>
            </a:r>
            <a:r>
              <a:rPr lang="ru-RU" dirty="0" smtClean="0"/>
              <a:t>і заходи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27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6905" y="2858704"/>
            <a:ext cx="6670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 smtClean="0"/>
              <a:t>Приклади у м. Рівне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1933125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4185" y="1126157"/>
            <a:ext cx="66606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smtClean="0"/>
              <a:t>Ми провели більше 30 </a:t>
            </a:r>
            <a:r>
              <a:rPr lang="uk-UA" sz="4400" dirty="0" err="1" smtClean="0"/>
              <a:t>тепловізійних</a:t>
            </a:r>
            <a:r>
              <a:rPr lang="uk-UA" sz="4400" dirty="0" smtClean="0"/>
              <a:t> обстежень власними силами та більше 10 разів люди це робили самостійно</a:t>
            </a:r>
            <a:endParaRPr lang="uk-UA" sz="4400" dirty="0"/>
          </a:p>
        </p:txBody>
      </p:sp>
      <p:sp>
        <p:nvSpPr>
          <p:cNvPr id="2" name="Прямокутник 1"/>
          <p:cNvSpPr/>
          <p:nvPr/>
        </p:nvSpPr>
        <p:spPr>
          <a:xfrm>
            <a:off x="996215" y="5069389"/>
            <a:ext cx="7531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hlinkClick r:id="rId2"/>
              </a:rPr>
              <a:t>https://www.facebook.com/Ecoclubrivne.org</a:t>
            </a:r>
            <a:r>
              <a:rPr lang="uk-UA" sz="4000" dirty="0" smtClean="0">
                <a:hlinkClick r:id="rId2"/>
              </a:rPr>
              <a:t>/</a:t>
            </a:r>
            <a:r>
              <a:rPr lang="uk-UA" sz="4000" dirty="0" smtClean="0"/>
              <a:t> </a:t>
            </a:r>
            <a:endParaRPr lang="uk-UA" sz="4000" dirty="0"/>
          </a:p>
        </p:txBody>
      </p:sp>
      <p:pic>
        <p:nvPicPr>
          <p:cNvPr id="1026" name="Picture 2" descr="Світлина від Екоклу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71701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278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6905" y="2858704"/>
            <a:ext cx="66703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dirty="0" smtClean="0"/>
              <a:t>Запитання?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2976593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2"/>
          <p:cNvSpPr>
            <a:spLocks noGrp="1"/>
          </p:cNvSpPr>
          <p:nvPr>
            <p:ph idx="1"/>
          </p:nvPr>
        </p:nvSpPr>
        <p:spPr>
          <a:xfrm>
            <a:off x="426911" y="3889534"/>
            <a:ext cx="7190041" cy="859631"/>
          </a:xfrm>
        </p:spPr>
        <p:txBody>
          <a:bodyPr rtlCol="0">
            <a:noAutofit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uk-UA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 «Екоклуб»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uk-UA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Координатор проектів Дмитро Сакалюк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uk-UA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0673634110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sakaliyk@ecoclubrivne.org</a:t>
            </a:r>
            <a:endParaRPr lang="uk-UA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591342" y="833964"/>
            <a:ext cx="6447235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uk-UA" altLang="uk-UA" sz="4500" dirty="0" smtClean="0"/>
              <a:t>Дякую за увагу!</a:t>
            </a:r>
            <a:endParaRPr lang="uk-UA" altLang="uk-UA" sz="4500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9" y="2111669"/>
            <a:ext cx="4956299" cy="149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6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Будівля</a:t>
            </a:r>
            <a:r>
              <a:rPr lang="ru-RU" dirty="0" smtClean="0"/>
              <a:t> як </a:t>
            </a:r>
            <a:r>
              <a:rPr lang="ru-RU" dirty="0" err="1" smtClean="0"/>
              <a:t>енергооб</a:t>
            </a:r>
            <a:r>
              <a:rPr lang="en-US" dirty="0" smtClean="0"/>
              <a:t>’</a:t>
            </a:r>
            <a:r>
              <a:rPr lang="ru-RU" dirty="0" err="1" smtClean="0"/>
              <a:t>єкт</a:t>
            </a:r>
            <a:endParaRPr lang="en-US" dirty="0"/>
          </a:p>
        </p:txBody>
      </p:sp>
      <p:pic>
        <p:nvPicPr>
          <p:cNvPr id="8" name="Picture 2" descr="C:\Users\Vad\Desktop\енергосбережение в здании\презентація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4860925"/>
            <a:ext cx="1252538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Vad\Desktop\енергосбережение в здании\презентація\okna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5567363"/>
            <a:ext cx="1482725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C:\Users\Vad\Desktop\енергосбережение в здании\презентація\krysha-kottedzh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588" y="4206875"/>
            <a:ext cx="1241425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1863725" y="4730750"/>
            <a:ext cx="876300" cy="85566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9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+</a:t>
            </a:r>
            <a:endParaRPr lang="uk-UA" sz="9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" name="Picture 5" descr="C:\Users\Vad\Desktop\енергосбережение в здании\презентація\injener-set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9688" y="4679950"/>
            <a:ext cx="1438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3886200" y="4791075"/>
            <a:ext cx="876300" cy="85566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9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+</a:t>
            </a:r>
            <a:endParaRPr lang="uk-UA" sz="9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244208" y="4792663"/>
            <a:ext cx="876300" cy="85407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9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=</a:t>
            </a:r>
            <a:endParaRPr lang="uk-UA" sz="9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Заголовок 1"/>
          <p:cNvSpPr>
            <a:spLocks/>
          </p:cNvSpPr>
          <p:nvPr/>
        </p:nvSpPr>
        <p:spPr bwMode="auto">
          <a:xfrm>
            <a:off x="482600" y="1270001"/>
            <a:ext cx="8229600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uk-UA" altLang="ru-RU" sz="3200" b="1" dirty="0">
              <a:solidFill>
                <a:srgbClr val="558ED5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1" y="1881621"/>
            <a:ext cx="6244208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 typeface="Arial" charset="0"/>
              <a:buChar char="•"/>
            </a:pPr>
            <a:r>
              <a:rPr lang="ru-RU" altLang="ru-RU" sz="2400" dirty="0" err="1" smtClean="0">
                <a:latin typeface="Calibri" pitchFamily="34" charset="0"/>
              </a:rPr>
              <a:t>Огороджувальн</a:t>
            </a:r>
            <a:r>
              <a:rPr lang="uk-UA" altLang="ru-RU" sz="2400" dirty="0" smtClean="0">
                <a:latin typeface="Calibri" pitchFamily="34" charset="0"/>
              </a:rPr>
              <a:t>і конструкції </a:t>
            </a:r>
            <a:r>
              <a:rPr lang="uk-UA" altLang="ru-RU" sz="2400" dirty="0">
                <a:latin typeface="Calibri" pitchFamily="34" charset="0"/>
              </a:rPr>
              <a:t>(</a:t>
            </a:r>
            <a:r>
              <a:rPr lang="uk-UA" altLang="ru-RU" sz="2400" dirty="0" smtClean="0">
                <a:latin typeface="Calibri" pitchFamily="34" charset="0"/>
              </a:rPr>
              <a:t>стіни, вікна, двері, дах, підлога)</a:t>
            </a:r>
            <a:endParaRPr lang="uk-UA" altLang="ru-RU" sz="2400" dirty="0">
              <a:latin typeface="Calibri" pitchFamily="34" charset="0"/>
            </a:endParaRPr>
          </a:p>
          <a:p>
            <a:pPr algn="just" eaLnBrk="1" hangingPunct="1">
              <a:buFont typeface="Arial" charset="0"/>
              <a:buChar char="•"/>
            </a:pPr>
            <a:r>
              <a:rPr lang="uk-UA" altLang="ru-RU" sz="2400" dirty="0" smtClean="0">
                <a:latin typeface="Calibri" pitchFamily="34" charset="0"/>
              </a:rPr>
              <a:t>Інженерні системи </a:t>
            </a:r>
            <a:r>
              <a:rPr lang="uk-UA" altLang="ru-RU" sz="2400" dirty="0">
                <a:latin typeface="Calibri" pitchFamily="34" charset="0"/>
              </a:rPr>
              <a:t>(тепло-, </a:t>
            </a:r>
            <a:r>
              <a:rPr lang="uk-UA" altLang="ru-RU" sz="2400" dirty="0" err="1" smtClean="0">
                <a:latin typeface="Calibri" pitchFamily="34" charset="0"/>
              </a:rPr>
              <a:t>електро</a:t>
            </a:r>
            <a:r>
              <a:rPr lang="uk-UA" altLang="ru-RU" sz="2400" dirty="0" smtClean="0">
                <a:latin typeface="Calibri" pitchFamily="34" charset="0"/>
              </a:rPr>
              <a:t>-</a:t>
            </a:r>
            <a:r>
              <a:rPr lang="uk-UA" altLang="ru-RU" sz="2400" dirty="0">
                <a:latin typeface="Calibri" pitchFamily="34" charset="0"/>
              </a:rPr>
              <a:t>, водо- та </a:t>
            </a:r>
            <a:r>
              <a:rPr lang="uk-UA" altLang="ru-RU" sz="2400" dirty="0" smtClean="0">
                <a:latin typeface="Calibri" pitchFamily="34" charset="0"/>
              </a:rPr>
              <a:t>газопостачання, освітлення, вентиляція та кондиціонування)</a:t>
            </a:r>
          </a:p>
          <a:p>
            <a:pPr algn="just" eaLnBrk="1" hangingPunct="1">
              <a:buFont typeface="Arial" charset="0"/>
              <a:buChar char="•"/>
            </a:pPr>
            <a:r>
              <a:rPr lang="uk-UA" altLang="ru-RU" sz="2400" dirty="0" smtClean="0">
                <a:latin typeface="Calibri" pitchFamily="34" charset="0"/>
              </a:rPr>
              <a:t>Мешканці, відвідувачі, персонал</a:t>
            </a:r>
            <a:endParaRPr lang="uk-UA" altLang="ru-RU" sz="2400" dirty="0">
              <a:latin typeface="Calibri" pitchFamily="34" charset="0"/>
            </a:endParaRPr>
          </a:p>
          <a:p>
            <a:pPr algn="just" eaLnBrk="1" hangingPunct="1"/>
            <a:endParaRPr lang="uk-UA" altLang="ru-RU" sz="2700" dirty="0">
              <a:latin typeface="Calibri" pitchFamily="34" charset="0"/>
            </a:endParaRPr>
          </a:p>
        </p:txBody>
      </p:sp>
      <p:pic>
        <p:nvPicPr>
          <p:cNvPr id="20" name="Picture 2" descr="&amp;Kcy;&amp;icy;&amp;iecy;&amp;vcy;&amp;lcy;&amp;yacy;&amp;ncy;&amp;iecy; &amp;mcy;&amp;iecy;&amp;ncy;&amp;yacy;&amp;yucy;&amp;tcy; &amp;scy;&amp;vcy;&amp;ocy;&amp;icy; &amp;ocy;&amp;gcy;&amp;rcy;&amp;ocy;&amp;mcy;&amp;ncy;&amp;ycy;&amp;iecy; &amp;dcy;&amp;ocy;&amp;mcy;&amp;acy; &amp;ncy;&amp;acy; &amp;khcy;&amp;rcy;&amp;ucy;&amp;shchcy;&amp;iecy;&amp;vcy;&amp;kcy;&amp;icy; - &amp;Fcy;&amp;icy;&amp;ncy;&amp;acy;&amp;ncy;&amp;scy;&amp;ycy;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0720" y="4614085"/>
            <a:ext cx="1633488" cy="108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&amp;Fcy;&amp;ocy;&amp;tcy;&amp;ocy;&amp;scy;&amp;hardcy;&amp;iecy;&amp;mcy;&amp;kcy;&amp;acy; &amp;zcy;&amp;acy;&amp;gcy;&amp;ocy;&amp;rcy;&amp;ocy;&amp;dcy;&amp;ncy;&amp;ycy;&amp;khcy; &amp;kcy;&amp;ocy;&amp;tcy;&amp;tcy;&amp;iecy;&amp;dcy;&amp;zhcy;&amp;iecy;&amp;jcy;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6646" y="4427538"/>
            <a:ext cx="2187354" cy="164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3500" y="1870100"/>
            <a:ext cx="223202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80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285461"/>
            <a:ext cx="8410755" cy="334368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000" b="1" dirty="0" err="1" smtClean="0"/>
              <a:t>Пошук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шляхів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зниження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витрат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енергоспоживання</a:t>
            </a:r>
            <a:r>
              <a:rPr lang="ru-RU" sz="2000" b="1" dirty="0" smtClean="0"/>
              <a:t> та/</a:t>
            </a:r>
            <a:r>
              <a:rPr lang="ru-RU" sz="2000" b="1" dirty="0" err="1" smtClean="0"/>
              <a:t>чи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покращення</a:t>
            </a:r>
            <a:r>
              <a:rPr lang="ru-RU" sz="2000" b="1" dirty="0" smtClean="0"/>
              <a:t> комфорту для </a:t>
            </a:r>
            <a:r>
              <a:rPr lang="ru-RU" sz="2000" b="1" dirty="0" err="1" smtClean="0"/>
              <a:t>мешканців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відвідувачів</a:t>
            </a:r>
            <a:r>
              <a:rPr lang="ru-RU" sz="2000" b="1" dirty="0" smtClean="0"/>
              <a:t> та персоналу</a:t>
            </a:r>
            <a:endParaRPr lang="ru-RU" sz="2000" b="1" dirty="0"/>
          </a:p>
          <a:p>
            <a:pPr marL="0" indent="0" algn="just">
              <a:buNone/>
            </a:pPr>
            <a:endParaRPr lang="en-US" sz="2000" dirty="0" smtClean="0"/>
          </a:p>
          <a:p>
            <a:pPr algn="just">
              <a:buFontTx/>
              <a:buChar char="-"/>
            </a:pPr>
            <a:r>
              <a:rPr lang="ru-RU" sz="2000" dirty="0" err="1"/>
              <a:t>побудова</a:t>
            </a:r>
            <a:r>
              <a:rPr lang="ru-RU" sz="2000" dirty="0"/>
              <a:t> </a:t>
            </a:r>
            <a:r>
              <a:rPr lang="ru-RU" sz="2000" dirty="0" err="1"/>
              <a:t>енергобалансу</a:t>
            </a:r>
            <a:r>
              <a:rPr lang="ru-RU" sz="2000" dirty="0"/>
              <a:t>;</a:t>
            </a:r>
          </a:p>
          <a:p>
            <a:pPr algn="just">
              <a:buFontTx/>
              <a:buChar char="-"/>
            </a:pPr>
            <a:r>
              <a:rPr lang="ru-RU" sz="2000" dirty="0" err="1"/>
              <a:t>пошук</a:t>
            </a:r>
            <a:r>
              <a:rPr lang="ru-RU" sz="2000" dirty="0"/>
              <a:t> </a:t>
            </a:r>
            <a:r>
              <a:rPr lang="ru-RU" sz="2000" dirty="0" err="1"/>
              <a:t>понаднормових</a:t>
            </a:r>
            <a:r>
              <a:rPr lang="ru-RU" sz="2000" dirty="0"/>
              <a:t> </a:t>
            </a:r>
            <a:r>
              <a:rPr lang="ru-RU" sz="2000" dirty="0" err="1"/>
              <a:t>втрат</a:t>
            </a:r>
            <a:r>
              <a:rPr lang="ru-RU" sz="2000" dirty="0"/>
              <a:t>;</a:t>
            </a:r>
          </a:p>
          <a:p>
            <a:pPr algn="just">
              <a:buFontTx/>
              <a:buChar char="-"/>
            </a:pPr>
            <a:r>
              <a:rPr lang="ru-RU" sz="2000" dirty="0" err="1"/>
              <a:t>виявлення</a:t>
            </a:r>
            <a:r>
              <a:rPr lang="ru-RU" sz="2000" dirty="0"/>
              <a:t> </a:t>
            </a:r>
            <a:r>
              <a:rPr lang="ru-RU" sz="2000" dirty="0" err="1"/>
              <a:t>відхилень</a:t>
            </a:r>
            <a:r>
              <a:rPr lang="ru-RU" sz="2000" dirty="0"/>
              <a:t> </a:t>
            </a:r>
            <a:r>
              <a:rPr lang="ru-RU" sz="2000" dirty="0" err="1"/>
              <a:t>параметрів</a:t>
            </a:r>
            <a:r>
              <a:rPr lang="ru-RU" sz="2000" dirty="0"/>
              <a:t> </a:t>
            </a:r>
            <a:r>
              <a:rPr lang="ru-RU" sz="2000" dirty="0" err="1"/>
              <a:t>мікроклімату</a:t>
            </a:r>
            <a:r>
              <a:rPr lang="ru-RU" sz="2000" dirty="0"/>
              <a:t>;</a:t>
            </a:r>
          </a:p>
          <a:p>
            <a:pPr algn="just">
              <a:buFontTx/>
              <a:buChar char="-"/>
            </a:pPr>
            <a:r>
              <a:rPr lang="ru-RU" sz="2000" dirty="0" err="1"/>
              <a:t>вибір</a:t>
            </a:r>
            <a:r>
              <a:rPr lang="ru-RU" sz="2000" dirty="0"/>
              <a:t> </a:t>
            </a:r>
            <a:r>
              <a:rPr lang="ru-RU" sz="2000" dirty="0" err="1"/>
              <a:t>найбільш</a:t>
            </a:r>
            <a:r>
              <a:rPr lang="ru-RU" sz="2000" dirty="0"/>
              <a:t> </a:t>
            </a:r>
            <a:r>
              <a:rPr lang="ru-RU" sz="2000" dirty="0" err="1"/>
              <a:t>економічно</a:t>
            </a:r>
            <a:r>
              <a:rPr lang="ru-RU" sz="2000" dirty="0"/>
              <a:t> </a:t>
            </a:r>
            <a:r>
              <a:rPr lang="ru-RU" sz="2000" dirty="0" err="1"/>
              <a:t>обгрунтованих</a:t>
            </a:r>
            <a:r>
              <a:rPr lang="ru-RU" sz="2000" dirty="0"/>
              <a:t> </a:t>
            </a:r>
            <a:r>
              <a:rPr lang="ru-RU" sz="2000" dirty="0" err="1"/>
              <a:t>заходів</a:t>
            </a:r>
            <a:r>
              <a:rPr lang="ru-RU" sz="2000" dirty="0"/>
              <a:t> для </a:t>
            </a:r>
            <a:r>
              <a:rPr lang="ru-RU" sz="2000" dirty="0" err="1"/>
              <a:t>покращення</a:t>
            </a:r>
            <a:r>
              <a:rPr lang="ru-RU" sz="2000" dirty="0"/>
              <a:t> стану;</a:t>
            </a:r>
          </a:p>
          <a:p>
            <a:pPr algn="just">
              <a:buFontTx/>
              <a:buChar char="-"/>
            </a:pPr>
            <a:r>
              <a:rPr lang="uk-UA" sz="2000" dirty="0"/>
              <a:t>підготовка технічного завдання на проектування та впровадження. 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5193"/>
            <a:ext cx="8229600" cy="1143000"/>
          </a:xfrm>
        </p:spPr>
        <p:txBody>
          <a:bodyPr/>
          <a:lstStyle/>
          <a:p>
            <a:r>
              <a:rPr lang="ru-RU" dirty="0" err="1" smtClean="0"/>
              <a:t>Енергоаудит</a:t>
            </a:r>
            <a:r>
              <a:rPr lang="ru-RU" dirty="0" smtClean="0"/>
              <a:t> </a:t>
            </a:r>
            <a:r>
              <a:rPr lang="ru-RU" dirty="0" err="1" smtClean="0"/>
              <a:t>будівель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46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20444" y="1179444"/>
            <a:ext cx="4807520" cy="1397502"/>
          </a:xfrm>
        </p:spPr>
        <p:txBody>
          <a:bodyPr>
            <a:noAutofit/>
          </a:bodyPr>
          <a:lstStyle/>
          <a:p>
            <a:pPr marL="0" indent="0" algn="ctr" defTabSz="457200">
              <a:buNone/>
            </a:pPr>
            <a:r>
              <a:rPr lang="ru-RU" sz="1800" b="1" dirty="0" err="1">
                <a:latin typeface="Helvetica Light"/>
                <a:cs typeface="Helvetica Light"/>
              </a:rPr>
              <a:t>Що</a:t>
            </a:r>
            <a:r>
              <a:rPr lang="ru-RU" sz="1800" b="1" dirty="0">
                <a:latin typeface="Helvetica Light"/>
                <a:cs typeface="Helvetica Light"/>
              </a:rPr>
              <a:t> </a:t>
            </a:r>
            <a:r>
              <a:rPr lang="ru-RU" sz="1800" b="1" dirty="0" err="1">
                <a:latin typeface="Helvetica Light"/>
                <a:cs typeface="Helvetica Light"/>
              </a:rPr>
              <a:t>потрібно</a:t>
            </a:r>
            <a:r>
              <a:rPr lang="ru-RU" sz="1800" b="1" dirty="0">
                <a:latin typeface="Helvetica Light"/>
                <a:cs typeface="Helvetica Light"/>
              </a:rPr>
              <a:t>?</a:t>
            </a:r>
            <a:endParaRPr lang="en-US" sz="1800" b="1" dirty="0">
              <a:latin typeface="Helvetica Light"/>
              <a:cs typeface="Helvetica Light"/>
            </a:endParaRPr>
          </a:p>
          <a:p>
            <a:pPr defTabSz="457200"/>
            <a:r>
              <a:rPr lang="ru-RU" sz="1800" dirty="0" err="1"/>
              <a:t>Досвідчений</a:t>
            </a:r>
            <a:r>
              <a:rPr lang="ru-RU" sz="1800" dirty="0"/>
              <a:t> </a:t>
            </a:r>
            <a:r>
              <a:rPr lang="ru-RU" sz="1800" dirty="0" err="1"/>
              <a:t>енергоаудитор</a:t>
            </a:r>
            <a:endParaRPr lang="ru-RU" sz="1800" dirty="0"/>
          </a:p>
          <a:p>
            <a:r>
              <a:rPr lang="ru-RU" sz="1800" dirty="0" err="1" smtClean="0"/>
              <a:t>Достатня</a:t>
            </a:r>
            <a:r>
              <a:rPr lang="ru-RU" sz="1800" dirty="0" smtClean="0"/>
              <a:t> </a:t>
            </a:r>
            <a:r>
              <a:rPr lang="ru-RU" sz="1800" dirty="0" err="1" smtClean="0"/>
              <a:t>приладова</a:t>
            </a:r>
            <a:r>
              <a:rPr lang="ru-RU" sz="1800" dirty="0" smtClean="0"/>
              <a:t> база</a:t>
            </a:r>
          </a:p>
          <a:p>
            <a:r>
              <a:rPr lang="ru-RU" sz="1800" dirty="0" err="1" smtClean="0"/>
              <a:t>Бажання</a:t>
            </a:r>
            <a:r>
              <a:rPr lang="ru-RU" sz="1800" dirty="0" smtClean="0"/>
              <a:t> та участь </a:t>
            </a:r>
            <a:r>
              <a:rPr lang="ru-RU" sz="1800" dirty="0" err="1" smtClean="0"/>
              <a:t>власника</a:t>
            </a:r>
            <a:r>
              <a:rPr lang="ru-RU" sz="1800" dirty="0" smtClean="0"/>
              <a:t> та персоналу</a:t>
            </a:r>
            <a:endParaRPr lang="ru-RU" sz="1800" dirty="0"/>
          </a:p>
          <a:p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57937"/>
            <a:ext cx="8229600" cy="1143000"/>
          </a:xfrm>
        </p:spPr>
        <p:txBody>
          <a:bodyPr>
            <a:normAutofit/>
          </a:bodyPr>
          <a:lstStyle/>
          <a:p>
            <a:r>
              <a:rPr lang="uk-UA" dirty="0" smtClean="0"/>
              <a:t>ЯКІСНИЙ ЕНЕРГОАУДИТ</a:t>
            </a:r>
            <a:endParaRPr lang="en-US" dirty="0"/>
          </a:p>
        </p:txBody>
      </p:sp>
      <p:sp>
        <p:nvSpPr>
          <p:cNvPr id="5" name="Content Placeholder 7"/>
          <p:cNvSpPr txBox="1">
            <a:spLocks/>
          </p:cNvSpPr>
          <p:nvPr/>
        </p:nvSpPr>
        <p:spPr>
          <a:xfrm>
            <a:off x="682334" y="2576946"/>
            <a:ext cx="8004466" cy="1953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sz="1800" b="1" dirty="0" err="1" smtClean="0"/>
              <a:t>Основні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питання</a:t>
            </a:r>
            <a:r>
              <a:rPr lang="ru-RU" sz="1800" b="1" dirty="0" smtClean="0"/>
              <a:t>?</a:t>
            </a:r>
            <a:endParaRPr lang="en-US" sz="1800" b="1" dirty="0" smtClean="0"/>
          </a:p>
          <a:p>
            <a:pPr algn="just"/>
            <a:r>
              <a:rPr lang="uk-UA" sz="1800" i="1" dirty="0" smtClean="0"/>
              <a:t>Навіщо нам це потрібно – ми і самі все знаємо?</a:t>
            </a:r>
            <a:endParaRPr lang="uk-UA" altLang="uk-UA" sz="1800" i="1" dirty="0"/>
          </a:p>
          <a:p>
            <a:pPr algn="just"/>
            <a:r>
              <a:rPr lang="uk-UA" sz="1800" i="1" dirty="0" smtClean="0"/>
              <a:t>Якщо ми проведемо аудит – в нас все зразу буде ефективно?</a:t>
            </a:r>
            <a:endParaRPr lang="uk-UA" sz="1800" i="1" dirty="0"/>
          </a:p>
          <a:p>
            <a:pPr algn="just"/>
            <a:r>
              <a:rPr lang="uk-UA" altLang="uk-UA" sz="1800" i="1" dirty="0"/>
              <a:t>А </a:t>
            </a:r>
            <a:r>
              <a:rPr lang="uk-UA" altLang="uk-UA" sz="1800" i="1" dirty="0" smtClean="0"/>
              <a:t>скільки коштує і коли я зможу повернути затрати?</a:t>
            </a:r>
            <a:endParaRPr lang="uk-UA" altLang="uk-UA" sz="1800" i="1" dirty="0"/>
          </a:p>
          <a:p>
            <a:pPr algn="just"/>
            <a:r>
              <a:rPr lang="uk-UA" altLang="uk-UA" sz="1800" i="1" dirty="0" smtClean="0"/>
              <a:t>А чи зможе мій персонал сам виконати аудит?</a:t>
            </a:r>
            <a:endParaRPr lang="en-US" sz="1800" dirty="0"/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723894" y="4253396"/>
            <a:ext cx="8004466" cy="1953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sz="1800" b="1" dirty="0" smtClean="0"/>
              <a:t>Як з</a:t>
            </a:r>
            <a:r>
              <a:rPr lang="en-US" sz="1800" b="1" dirty="0" smtClean="0"/>
              <a:t>’</a:t>
            </a:r>
            <a:r>
              <a:rPr lang="ru-RU" sz="1800" b="1" dirty="0" err="1" smtClean="0"/>
              <a:t>ясувати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проблеми</a:t>
            </a:r>
            <a:r>
              <a:rPr lang="ru-RU" sz="1800" b="1" dirty="0" smtClean="0"/>
              <a:t>?</a:t>
            </a:r>
            <a:endParaRPr lang="en-US" sz="1800" b="1" dirty="0" smtClean="0"/>
          </a:p>
          <a:p>
            <a:pPr algn="just"/>
            <a:r>
              <a:rPr lang="uk-UA" altLang="uk-UA" sz="1800" i="1" dirty="0" smtClean="0"/>
              <a:t>Аналіз питомого споживання і </a:t>
            </a:r>
            <a:r>
              <a:rPr lang="uk-UA" altLang="uk-UA" sz="1800" i="1" dirty="0" err="1" smtClean="0"/>
              <a:t>залежностей</a:t>
            </a:r>
            <a:r>
              <a:rPr lang="uk-UA" altLang="uk-UA" sz="1800" i="1" dirty="0" smtClean="0"/>
              <a:t> від зовнішніх факторів</a:t>
            </a:r>
            <a:endParaRPr lang="uk-UA" altLang="uk-UA" sz="1800" i="1" dirty="0"/>
          </a:p>
          <a:p>
            <a:pPr algn="just"/>
            <a:r>
              <a:rPr lang="uk-UA" sz="1800" i="1" dirty="0" smtClean="0"/>
              <a:t>Порівняння енергетичних показників з аналогічними будівлями</a:t>
            </a:r>
            <a:endParaRPr lang="uk-UA" sz="1800" i="1" dirty="0"/>
          </a:p>
          <a:p>
            <a:pPr algn="just"/>
            <a:r>
              <a:rPr lang="uk-UA" altLang="uk-UA" sz="1800" i="1" dirty="0" smtClean="0"/>
              <a:t>Аналіз джерел енергії та їх потоків</a:t>
            </a:r>
            <a:endParaRPr lang="uk-UA" altLang="uk-UA" sz="1800" i="1" dirty="0"/>
          </a:p>
          <a:p>
            <a:pPr algn="just"/>
            <a:r>
              <a:rPr lang="uk-UA" altLang="uk-UA" sz="1800" i="1" dirty="0" smtClean="0"/>
              <a:t>Аналіз системи управління енергоспоживанням</a:t>
            </a:r>
            <a:endParaRPr lang="en-US" sz="1800" dirty="0"/>
          </a:p>
        </p:txBody>
      </p:sp>
      <p:pic>
        <p:nvPicPr>
          <p:cNvPr id="9" name="Picture 9" descr="a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600" y="1179444"/>
            <a:ext cx="1018382" cy="931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energoaudi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982" y="1504065"/>
            <a:ext cx="1734182" cy="121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1" descr="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925" y="1837435"/>
            <a:ext cx="1031875" cy="147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66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179443"/>
            <a:ext cx="8410755" cy="46613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800" dirty="0" smtClean="0"/>
          </a:p>
          <a:p>
            <a:r>
              <a:rPr lang="ru-RU" sz="1800" dirty="0" smtClean="0"/>
              <a:t>Смартфон/</a:t>
            </a:r>
            <a:r>
              <a:rPr lang="ru-RU" sz="1800" dirty="0" err="1" smtClean="0"/>
              <a:t>Фотоапарат</a:t>
            </a:r>
            <a:endParaRPr lang="ru-RU" sz="1800" dirty="0"/>
          </a:p>
          <a:p>
            <a:r>
              <a:rPr lang="ru-RU" sz="1800" dirty="0" err="1" smtClean="0"/>
              <a:t>Струмові</a:t>
            </a:r>
            <a:r>
              <a:rPr lang="ru-RU" sz="1800" dirty="0" smtClean="0"/>
              <a:t> </a:t>
            </a:r>
            <a:r>
              <a:rPr lang="ru-RU" sz="1800" dirty="0" err="1" smtClean="0"/>
              <a:t>клещі-ватметр</a:t>
            </a:r>
            <a:endParaRPr lang="ru-RU" sz="1800" dirty="0"/>
          </a:p>
          <a:p>
            <a:r>
              <a:rPr lang="ru-RU" sz="1800" dirty="0" err="1" smtClean="0"/>
              <a:t>Температурні</a:t>
            </a:r>
            <a:r>
              <a:rPr lang="ru-RU" sz="1800" dirty="0" smtClean="0"/>
              <a:t> </a:t>
            </a:r>
            <a:r>
              <a:rPr lang="ru-RU" sz="1800" dirty="0" err="1" smtClean="0"/>
              <a:t>логери</a:t>
            </a:r>
            <a:endParaRPr lang="ru-RU" sz="1800" dirty="0"/>
          </a:p>
          <a:p>
            <a:r>
              <a:rPr lang="ru-RU" sz="1800" dirty="0" err="1" smtClean="0"/>
              <a:t>Тепловізор</a:t>
            </a:r>
            <a:endParaRPr lang="ru-RU" sz="1800" dirty="0"/>
          </a:p>
          <a:p>
            <a:r>
              <a:rPr lang="ru-RU" sz="1800" dirty="0" err="1" smtClean="0"/>
              <a:t>Пірометр</a:t>
            </a:r>
            <a:endParaRPr lang="ru-RU" sz="1800" dirty="0"/>
          </a:p>
          <a:p>
            <a:r>
              <a:rPr lang="ru-RU" sz="1800" dirty="0"/>
              <a:t>Люксметр</a:t>
            </a:r>
          </a:p>
          <a:p>
            <a:r>
              <a:rPr lang="ru-RU" sz="1800" dirty="0"/>
              <a:t>Анемометр</a:t>
            </a:r>
          </a:p>
          <a:p>
            <a:r>
              <a:rPr lang="ru-RU" sz="1800" dirty="0" err="1" smtClean="0"/>
              <a:t>Аналізатор</a:t>
            </a:r>
            <a:r>
              <a:rPr lang="ru-RU" sz="1800" dirty="0" smtClean="0"/>
              <a:t> </a:t>
            </a:r>
            <a:r>
              <a:rPr lang="ru-RU" sz="1800" dirty="0"/>
              <a:t>параметров </a:t>
            </a:r>
            <a:r>
              <a:rPr lang="ru-RU" sz="1800" dirty="0" err="1" smtClean="0"/>
              <a:t>електроенергії</a:t>
            </a:r>
            <a:endParaRPr lang="ru-RU" sz="1800" dirty="0"/>
          </a:p>
          <a:p>
            <a:r>
              <a:rPr lang="ru-RU" sz="1800" dirty="0" err="1" smtClean="0"/>
              <a:t>Накладний</a:t>
            </a:r>
            <a:r>
              <a:rPr lang="ru-RU" sz="1800" dirty="0" smtClean="0"/>
              <a:t> </a:t>
            </a:r>
            <a:r>
              <a:rPr lang="ru-RU" sz="1800" dirty="0" err="1" smtClean="0"/>
              <a:t>витратомір</a:t>
            </a:r>
            <a:endParaRPr lang="ru-RU" sz="1800" dirty="0"/>
          </a:p>
          <a:p>
            <a:r>
              <a:rPr lang="ru-RU" sz="1800" dirty="0" err="1" smtClean="0"/>
              <a:t>Вимірювач</a:t>
            </a:r>
            <a:r>
              <a:rPr lang="ru-RU" sz="1800" dirty="0" smtClean="0"/>
              <a:t> теплового потоку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52903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Прилади</a:t>
            </a:r>
            <a:endParaRPr lang="en-US" dirty="0"/>
          </a:p>
        </p:txBody>
      </p:sp>
      <p:pic>
        <p:nvPicPr>
          <p:cNvPr id="5" name="Picture 26" descr="flu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75" y="1207224"/>
            <a:ext cx="169227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ATT1004_b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1656487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an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330" y="2304187"/>
            <a:ext cx="1401763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2" descr="prib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413" y="2971731"/>
            <a:ext cx="140335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F-971_04_200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4051300"/>
            <a:ext cx="151288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508500"/>
            <a:ext cx="1728788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7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1" t="13610" r="14787" b="8347"/>
          <a:stretch/>
        </p:blipFill>
        <p:spPr bwMode="auto">
          <a:xfrm>
            <a:off x="6286500" y="1179443"/>
            <a:ext cx="2857500" cy="2195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600201"/>
            <a:ext cx="8410755" cy="42406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800" dirty="0" smtClean="0"/>
          </a:p>
          <a:p>
            <a:r>
              <a:rPr lang="ru-RU" sz="1800" dirty="0" err="1" smtClean="0"/>
              <a:t>Табличні</a:t>
            </a:r>
            <a:r>
              <a:rPr lang="ru-RU" sz="1800" dirty="0" smtClean="0"/>
              <a:t> </a:t>
            </a:r>
            <a:r>
              <a:rPr lang="ru-RU" sz="1800" dirty="0" err="1" smtClean="0"/>
              <a:t>процесори</a:t>
            </a:r>
            <a:r>
              <a:rPr lang="ru-RU" sz="1800" dirty="0" smtClean="0"/>
              <a:t> </a:t>
            </a:r>
            <a:r>
              <a:rPr lang="ru-RU" sz="1800" dirty="0"/>
              <a:t>(</a:t>
            </a:r>
            <a:r>
              <a:rPr lang="en-US" sz="1800" dirty="0"/>
              <a:t>Excel, </a:t>
            </a:r>
            <a:r>
              <a:rPr lang="en-US" sz="1800" dirty="0" err="1"/>
              <a:t>LibreOffice</a:t>
            </a:r>
            <a:r>
              <a:rPr lang="ru-RU" sz="1800" dirty="0"/>
              <a:t>)</a:t>
            </a:r>
            <a:endParaRPr lang="en-US" sz="1800" dirty="0"/>
          </a:p>
          <a:p>
            <a:r>
              <a:rPr lang="en-US" sz="1800" dirty="0"/>
              <a:t>ENSI</a:t>
            </a:r>
            <a:endParaRPr lang="ru-RU" sz="1800" dirty="0"/>
          </a:p>
          <a:p>
            <a:r>
              <a:rPr lang="en-US" sz="1800" dirty="0" err="1"/>
              <a:t>Retscreen</a:t>
            </a:r>
            <a:endParaRPr lang="en-US" sz="1800" dirty="0"/>
          </a:p>
          <a:p>
            <a:endParaRPr lang="ru-RU" sz="1800" dirty="0" smtClean="0"/>
          </a:p>
          <a:p>
            <a:endParaRPr lang="ru-RU" sz="1800" dirty="0"/>
          </a:p>
          <a:p>
            <a:pPr marL="0" indent="0" algn="ctr">
              <a:buNone/>
            </a:pPr>
            <a:r>
              <a:rPr lang="ru-RU" sz="1800" b="1" dirty="0" err="1" smtClean="0"/>
              <a:t>Основні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вимоги</a:t>
            </a:r>
            <a:r>
              <a:rPr lang="ru-RU" sz="1800" b="1" dirty="0" smtClean="0"/>
              <a:t> – </a:t>
            </a:r>
            <a:r>
              <a:rPr lang="ru-RU" sz="1800" b="1" dirty="0" err="1" smtClean="0"/>
              <a:t>відповідність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діючим</a:t>
            </a:r>
            <a:r>
              <a:rPr lang="ru-RU" sz="1800" b="1" dirty="0" smtClean="0"/>
              <a:t> нормативам</a:t>
            </a:r>
          </a:p>
          <a:p>
            <a:pPr marL="0" indent="0" algn="ctr">
              <a:buNone/>
            </a:pPr>
            <a:endParaRPr lang="ru-RU" sz="1800" b="1" dirty="0"/>
          </a:p>
          <a:p>
            <a:pPr marL="0" indent="0" algn="just">
              <a:buNone/>
            </a:pPr>
            <a:endParaRPr lang="en-US" sz="1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Програмне</a:t>
            </a:r>
            <a:r>
              <a:rPr lang="ru-RU" dirty="0" smtClean="0"/>
              <a:t> </a:t>
            </a:r>
            <a:r>
              <a:rPr lang="ru-RU" dirty="0" err="1" smtClean="0"/>
              <a:t>забезпечення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6" t="27213" r="22021" b="12246"/>
          <a:stretch/>
        </p:blipFill>
        <p:spPr bwMode="auto">
          <a:xfrm>
            <a:off x="1285875" y="4047551"/>
            <a:ext cx="2537974" cy="197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98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179443"/>
            <a:ext cx="8410755" cy="46613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800" dirty="0" smtClean="0"/>
          </a:p>
          <a:p>
            <a:r>
              <a:rPr lang="ru-RU" sz="2800" dirty="0" err="1" smtClean="0"/>
              <a:t>Попередня</a:t>
            </a:r>
            <a:r>
              <a:rPr lang="ru-RU" sz="2800" dirty="0" smtClean="0"/>
              <a:t> </a:t>
            </a:r>
            <a:r>
              <a:rPr lang="ru-RU" sz="2800" dirty="0" err="1" smtClean="0"/>
              <a:t>підготовка</a:t>
            </a:r>
            <a:endParaRPr lang="ru-RU" sz="2800" dirty="0"/>
          </a:p>
          <a:p>
            <a:r>
              <a:rPr lang="ru-RU" sz="2800" dirty="0" err="1" smtClean="0"/>
              <a:t>Обробка</a:t>
            </a:r>
            <a:r>
              <a:rPr lang="ru-RU" sz="2800" dirty="0" smtClean="0"/>
              <a:t> </a:t>
            </a:r>
            <a:r>
              <a:rPr lang="ru-RU" sz="2800" dirty="0" err="1" smtClean="0"/>
              <a:t>наявної</a:t>
            </a:r>
            <a:r>
              <a:rPr lang="ru-RU" sz="2800" dirty="0" smtClean="0"/>
              <a:t> </a:t>
            </a:r>
            <a:r>
              <a:rPr lang="ru-RU" sz="2800" dirty="0" err="1" smtClean="0"/>
              <a:t>інформації</a:t>
            </a:r>
            <a:endParaRPr lang="ru-RU" sz="2800" dirty="0"/>
          </a:p>
          <a:p>
            <a:r>
              <a:rPr lang="ru-RU" sz="2800" dirty="0" err="1" smtClean="0"/>
              <a:t>Виїзд</a:t>
            </a:r>
            <a:r>
              <a:rPr lang="ru-RU" sz="2800" dirty="0" smtClean="0"/>
              <a:t> </a:t>
            </a:r>
            <a:r>
              <a:rPr lang="ru-RU" sz="2800" dirty="0"/>
              <a:t>на </a:t>
            </a:r>
            <a:r>
              <a:rPr lang="ru-RU" sz="2800" dirty="0" smtClean="0"/>
              <a:t>об</a:t>
            </a:r>
            <a:r>
              <a:rPr lang="en-US" sz="2800" dirty="0" smtClean="0"/>
              <a:t>’</a:t>
            </a:r>
            <a:r>
              <a:rPr lang="uk-UA" sz="2800" dirty="0"/>
              <a:t>є</a:t>
            </a:r>
            <a:r>
              <a:rPr lang="ru-RU" sz="2800" dirty="0" err="1" smtClean="0"/>
              <a:t>кт</a:t>
            </a:r>
            <a:r>
              <a:rPr lang="ru-RU" sz="2800" dirty="0" smtClean="0"/>
              <a:t> і </a:t>
            </a:r>
            <a:r>
              <a:rPr lang="ru-RU" sz="2800" dirty="0" err="1" smtClean="0"/>
              <a:t>знайомство</a:t>
            </a:r>
            <a:r>
              <a:rPr lang="ru-RU" sz="2800" dirty="0" smtClean="0"/>
              <a:t> з </a:t>
            </a:r>
            <a:r>
              <a:rPr lang="ru-RU" sz="2800" dirty="0"/>
              <a:t>персоналом</a:t>
            </a:r>
          </a:p>
          <a:p>
            <a:r>
              <a:rPr lang="ru-RU" sz="2800" dirty="0" err="1" smtClean="0"/>
              <a:t>Збір</a:t>
            </a:r>
            <a:r>
              <a:rPr lang="ru-RU" sz="2800" dirty="0" smtClean="0"/>
              <a:t> </a:t>
            </a:r>
            <a:r>
              <a:rPr lang="ru-RU" sz="2800" dirty="0" err="1" smtClean="0"/>
              <a:t>наявної</a:t>
            </a:r>
            <a:r>
              <a:rPr lang="ru-RU" sz="2800" dirty="0" smtClean="0"/>
              <a:t> </a:t>
            </a:r>
            <a:r>
              <a:rPr lang="ru-RU" sz="2800" dirty="0" err="1" smtClean="0"/>
              <a:t>інформації</a:t>
            </a:r>
            <a:endParaRPr lang="ru-RU" sz="2800" dirty="0"/>
          </a:p>
          <a:p>
            <a:r>
              <a:rPr lang="ru-RU" sz="2800" dirty="0" err="1" smtClean="0"/>
              <a:t>Інструментальні</a:t>
            </a:r>
            <a:r>
              <a:rPr lang="ru-RU" sz="2800" dirty="0" smtClean="0"/>
              <a:t> </a:t>
            </a:r>
            <a:r>
              <a:rPr lang="ru-RU" sz="2800" dirty="0" err="1" smtClean="0"/>
              <a:t>вимірювання</a:t>
            </a:r>
            <a:endParaRPr lang="ru-RU" sz="2800" dirty="0"/>
          </a:p>
          <a:p>
            <a:r>
              <a:rPr lang="ru-RU" sz="2800" dirty="0" err="1" smtClean="0"/>
              <a:t>Проведення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технічних</a:t>
            </a:r>
            <a:r>
              <a:rPr lang="ru-RU" sz="2800" dirty="0" smtClean="0"/>
              <a:t> і </a:t>
            </a:r>
            <a:r>
              <a:rPr lang="ru-RU" sz="2800" dirty="0" err="1" smtClean="0"/>
              <a:t>економічних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розрахунків</a:t>
            </a:r>
            <a:endParaRPr lang="ru-RU" sz="2800" dirty="0"/>
          </a:p>
          <a:p>
            <a:r>
              <a:rPr lang="ru-RU" sz="2800" dirty="0" err="1" smtClean="0"/>
              <a:t>Підготовка</a:t>
            </a:r>
            <a:r>
              <a:rPr lang="ru-RU" sz="2800" dirty="0" smtClean="0"/>
              <a:t> </a:t>
            </a:r>
            <a:r>
              <a:rPr lang="ru-RU" sz="2800" dirty="0" err="1" smtClean="0"/>
              <a:t>звіту</a:t>
            </a:r>
            <a:endParaRPr lang="ru-RU" sz="2800" dirty="0"/>
          </a:p>
          <a:p>
            <a:r>
              <a:rPr lang="ru-RU" sz="2800" dirty="0" err="1" smtClean="0"/>
              <a:t>Презентація</a:t>
            </a:r>
            <a:r>
              <a:rPr lang="ru-RU" sz="2800" dirty="0" smtClean="0"/>
              <a:t> </a:t>
            </a:r>
            <a:r>
              <a:rPr lang="ru-RU" sz="2800" dirty="0" err="1" smtClean="0"/>
              <a:t>звіту</a:t>
            </a:r>
            <a:endParaRPr lang="en-US" sz="2800" dirty="0" smtClean="0"/>
          </a:p>
          <a:p>
            <a:r>
              <a:rPr lang="ru-RU" sz="2800" dirty="0" err="1" smtClean="0"/>
              <a:t>Порівняння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фактичних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результатів</a:t>
            </a:r>
            <a:r>
              <a:rPr lang="ru-RU" sz="2800" dirty="0" smtClean="0"/>
              <a:t> з </a:t>
            </a:r>
            <a:r>
              <a:rPr lang="ru-RU" sz="2800" dirty="0" err="1" smtClean="0"/>
              <a:t>отриманими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4988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етапи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65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179443"/>
            <a:ext cx="8410755" cy="46613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800" dirty="0" smtClean="0"/>
          </a:p>
          <a:p>
            <a:r>
              <a:rPr lang="ru-RU" sz="1800" dirty="0" err="1" smtClean="0"/>
              <a:t>Перелік</a:t>
            </a:r>
            <a:r>
              <a:rPr lang="ru-RU" sz="1800" dirty="0" smtClean="0"/>
              <a:t> </a:t>
            </a:r>
            <a:r>
              <a:rPr lang="ru-RU" sz="1800" dirty="0" err="1" smtClean="0"/>
              <a:t>заходів</a:t>
            </a:r>
            <a:r>
              <a:rPr lang="ru-RU" sz="1800" dirty="0" smtClean="0"/>
              <a:t> з </a:t>
            </a:r>
            <a:r>
              <a:rPr lang="ru-RU" sz="1800" dirty="0" err="1" smtClean="0"/>
              <a:t>техніко-економічною</a:t>
            </a:r>
            <a:r>
              <a:rPr lang="ru-RU" sz="1800" dirty="0" smtClean="0"/>
              <a:t> </a:t>
            </a:r>
            <a:r>
              <a:rPr lang="ru-RU" sz="1800" dirty="0" err="1" smtClean="0"/>
              <a:t>оцінкою</a:t>
            </a:r>
            <a:endParaRPr lang="ru-RU" sz="1800" dirty="0"/>
          </a:p>
          <a:p>
            <a:r>
              <a:rPr lang="ru-RU" sz="1800" dirty="0" err="1" smtClean="0"/>
              <a:t>Рекомендації</a:t>
            </a:r>
            <a:r>
              <a:rPr lang="ru-RU" sz="1800" dirty="0" smtClean="0"/>
              <a:t>  по </a:t>
            </a:r>
            <a:r>
              <a:rPr lang="ru-RU" sz="1800" dirty="0" err="1" smtClean="0"/>
              <a:t>впровадженню</a:t>
            </a:r>
            <a:endParaRPr lang="ru-RU" sz="1800" dirty="0"/>
          </a:p>
          <a:p>
            <a:r>
              <a:rPr lang="ru-RU" sz="1800" dirty="0" err="1" smtClean="0"/>
              <a:t>Рекомендації</a:t>
            </a:r>
            <a:r>
              <a:rPr lang="ru-RU" sz="1800" dirty="0" smtClean="0"/>
              <a:t> по енергомоніторингу і </a:t>
            </a:r>
            <a:r>
              <a:rPr lang="ru-RU" sz="1800" dirty="0" err="1" smtClean="0"/>
              <a:t>верифікаці</a:t>
            </a:r>
            <a:r>
              <a:rPr lang="ru-RU" sz="1800" dirty="0" err="1"/>
              <a:t>ї</a:t>
            </a:r>
            <a:endParaRPr lang="ru-RU" sz="1800" dirty="0"/>
          </a:p>
          <a:p>
            <a:r>
              <a:rPr lang="ru-RU" sz="1800" dirty="0" err="1" smtClean="0"/>
              <a:t>Технічне</a:t>
            </a:r>
            <a:r>
              <a:rPr lang="ru-RU" sz="1800" dirty="0" smtClean="0"/>
              <a:t> </a:t>
            </a:r>
            <a:r>
              <a:rPr lang="ru-RU" sz="1800" dirty="0" err="1" smtClean="0"/>
              <a:t>завдання</a:t>
            </a:r>
            <a:r>
              <a:rPr lang="ru-RU" sz="1800" dirty="0" smtClean="0"/>
              <a:t> на </a:t>
            </a:r>
            <a:r>
              <a:rPr lang="ru-RU" sz="1800" dirty="0" err="1" smtClean="0"/>
              <a:t>реконструкцію</a:t>
            </a:r>
            <a:endParaRPr lang="ru-RU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2217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err="1" smtClean="0"/>
              <a:t>Результати</a:t>
            </a:r>
            <a:endParaRPr lang="en-US" dirty="0"/>
          </a:p>
        </p:txBody>
      </p:sp>
      <p:pic>
        <p:nvPicPr>
          <p:cNvPr id="5" name="Picture 13" descr="Gimnazia 21-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0" y="3028302"/>
            <a:ext cx="4520190" cy="3042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490" y="3009196"/>
            <a:ext cx="3730624" cy="237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9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322D-BC12-544C-8D77-3BE5ED2F328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15788"/>
          </a:xfrm>
        </p:spPr>
        <p:txBody>
          <a:bodyPr>
            <a:normAutofit/>
          </a:bodyPr>
          <a:lstStyle/>
          <a:p>
            <a:r>
              <a:rPr lang="ru-RU" dirty="0" err="1" smtClean="0"/>
              <a:t>Результати</a:t>
            </a:r>
            <a:endParaRPr lang="en-US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1660" y="880066"/>
            <a:ext cx="6711590" cy="571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0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Іон">
  <a:themeElements>
    <a:clrScheme name="І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І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І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4054</TotalTime>
  <Words>428</Words>
  <Application>Microsoft Office PowerPoint</Application>
  <PresentationFormat>Екран (4:3)</PresentationFormat>
  <Paragraphs>145</Paragraphs>
  <Slides>18</Slides>
  <Notes>13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Helvetica</vt:lpstr>
      <vt:lpstr>Helvetica Light</vt:lpstr>
      <vt:lpstr>Wingdings 3</vt:lpstr>
      <vt:lpstr>2_Conception personnalisée</vt:lpstr>
      <vt:lpstr>Іон</vt:lpstr>
      <vt:lpstr>Енергоаудит?  Що це за фрукт та з чим його їдять?</vt:lpstr>
      <vt:lpstr>Будівля як енергооб’єкт</vt:lpstr>
      <vt:lpstr>Енергоаудит будівель</vt:lpstr>
      <vt:lpstr>ЯКІСНИЙ ЕНЕРГОАУДИТ</vt:lpstr>
      <vt:lpstr>Прилади</vt:lpstr>
      <vt:lpstr>Програмне забезпечення</vt:lpstr>
      <vt:lpstr>Основні етапи</vt:lpstr>
      <vt:lpstr>Результати</vt:lpstr>
      <vt:lpstr>Результати</vt:lpstr>
      <vt:lpstr>Результати</vt:lpstr>
      <vt:lpstr>Взаємодія з іншими учасниками</vt:lpstr>
      <vt:lpstr>Типи енергоаудитів</vt:lpstr>
      <vt:lpstr>Вихідні дані</vt:lpstr>
      <vt:lpstr>Основні заходи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MacBook</dc:creator>
  <cp:lastModifiedBy>sakaliyk@ecoclubrivne.org</cp:lastModifiedBy>
  <cp:revision>244</cp:revision>
  <cp:lastPrinted>2015-04-16T08:21:20Z</cp:lastPrinted>
  <dcterms:created xsi:type="dcterms:W3CDTF">2014-11-28T08:42:55Z</dcterms:created>
  <dcterms:modified xsi:type="dcterms:W3CDTF">2017-02-28T08:39:27Z</dcterms:modified>
</cp:coreProperties>
</file>