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2"/>
  </p:notesMasterIdLst>
  <p:sldIdLst>
    <p:sldId id="256" r:id="rId2"/>
    <p:sldId id="257" r:id="rId3"/>
    <p:sldId id="267" r:id="rId4"/>
    <p:sldId id="268" r:id="rId5"/>
    <p:sldId id="270" r:id="rId6"/>
    <p:sldId id="259" r:id="rId7"/>
    <p:sldId id="260" r:id="rId8"/>
    <p:sldId id="271" r:id="rId9"/>
    <p:sldId id="276" r:id="rId10"/>
    <p:sldId id="261" r:id="rId11"/>
    <p:sldId id="272" r:id="rId12"/>
    <p:sldId id="274" r:id="rId13"/>
    <p:sldId id="275" r:id="rId14"/>
    <p:sldId id="262" r:id="rId15"/>
    <p:sldId id="269" r:id="rId16"/>
    <p:sldId id="263" r:id="rId17"/>
    <p:sldId id="273" r:id="rId18"/>
    <p:sldId id="265" r:id="rId19"/>
    <p:sldId id="264" r:id="rId20"/>
    <p:sldId id="277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na.belash@gmail.com" initials="i" lastIdx="3" clrIdx="0">
    <p:extLst>
      <p:ext uri="{19B8F6BF-5375-455C-9EA6-DF929625EA0E}">
        <p15:presenceInfo xmlns:p15="http://schemas.microsoft.com/office/powerpoint/2012/main" userId="590e4c067243319c" providerId="Windows Live"/>
      </p:ext>
    </p:extLst>
  </p:cmAuthor>
  <p:cmAuthor id="2" name="5nn" initials="5" lastIdx="6" clrIdx="1">
    <p:extLst>
      <p:ext uri="{19B8F6BF-5375-455C-9EA6-DF929625EA0E}">
        <p15:presenceInfo xmlns:p15="http://schemas.microsoft.com/office/powerpoint/2012/main" userId="5nn" providerId="None"/>
      </p:ext>
    </p:extLst>
  </p:cmAuthor>
  <p:cmAuthor id="3" name="Мартинюк Андрій" initials="МА" lastIdx="1" clrIdx="2">
    <p:extLst>
      <p:ext uri="{19B8F6BF-5375-455C-9EA6-DF929625EA0E}">
        <p15:presenceInfo xmlns:p15="http://schemas.microsoft.com/office/powerpoint/2012/main" userId="445c03cc3d7a78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535" autoAdjust="0"/>
  </p:normalViewPr>
  <p:slideViewPr>
    <p:cSldViewPr snapToGrid="0">
      <p:cViewPr varScale="1">
        <p:scale>
          <a:sx n="80" d="100"/>
          <a:sy n="80" d="100"/>
        </p:scale>
        <p:origin x="17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iy\AppData\Local\Microsoft\Windows\INetCache\Content.Outlook\RJC55390\&#1042;&#1080;&#1090;&#1088;&#1072;&#1090;&#1080;%20&#1087;&#1086;%20&#1089;&#1090;&#1072;&#1090;&#1090;&#1103;&#109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 smtClean="0"/>
              <a:t>Ecoclub</a:t>
            </a:r>
            <a:r>
              <a:rPr lang="en-US" sz="1800" dirty="0" smtClean="0"/>
              <a:t> budget in 2016 –</a:t>
            </a:r>
            <a:r>
              <a:rPr lang="en-US" sz="1800" baseline="0" dirty="0" smtClean="0"/>
              <a:t> </a:t>
            </a:r>
            <a:r>
              <a:rPr lang="en-US" sz="1800" dirty="0" smtClean="0"/>
              <a:t>5 100 893 </a:t>
            </a:r>
            <a:r>
              <a:rPr lang="en-US" sz="1800" b="0" i="0" u="none" strike="noStrike" baseline="0" dirty="0" smtClean="0">
                <a:effectLst/>
              </a:rPr>
              <a:t>UAH </a:t>
            </a:r>
            <a:endParaRPr lang="uk-UA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D6-46FB-A302-B394CFE1B6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D6-46FB-A302-B394CFE1B6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D6-46FB-A302-B394CFE1B6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D6-46FB-A302-B394CFE1B6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4D6-46FB-A302-B394CFE1B68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4D6-46FB-A302-B394CFE1B68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4D6-46FB-A302-B394CFE1B68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4D6-46FB-A302-B394CFE1B683}"/>
              </c:ext>
            </c:extLst>
          </c:dPt>
          <c:dLbls>
            <c:dLbl>
              <c:idx val="0"/>
              <c:layout>
                <c:manualLayout>
                  <c:x val="-0.18638373575292635"/>
                  <c:y val="-7.102425762955635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Business trips</a:t>
                    </a:r>
                    <a:r>
                      <a:rPr lang="en-US" baseline="0" dirty="0"/>
                      <a:t>
</a:t>
                    </a:r>
                    <a:fld id="{549A6124-22E6-4A37-9171-7C3FECA552EC}" type="VALUE">
                      <a:rPr lang="en-US" baseline="0"/>
                      <a:pPr/>
                      <a:t>[ЗНАЧЕННЯ]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D6-46FB-A302-B394CFE1B68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1068368570181911"/>
                  <c:y val="-4.01280742492169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nb-NO" baseline="0" dirty="0" smtClean="0"/>
                      <a:t>Printing posters, booklets, etc.</a:t>
                    </a:r>
                    <a:r>
                      <a:rPr lang="nb-NO" baseline="0" dirty="0"/>
                      <a:t>
</a:t>
                    </a:r>
                    <a:fld id="{F4F85FA5-903E-412C-8EC5-CBC0FB3FA139}" type="VALUE">
                      <a:rPr lang="nb-NO" baseline="0" dirty="0"/>
                      <a:pPr>
                        <a:defRPr sz="1600"/>
                      </a:pPr>
                      <a:t>[ЗНАЧЕННЯ]</a:t>
                    </a:fld>
                    <a:endParaRPr lang="nb-NO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D6-46FB-A302-B394CFE1B683}"/>
                </c:ext>
                <c:ext xmlns:c15="http://schemas.microsoft.com/office/drawing/2012/chart" uri="{CE6537A1-D6FC-4f65-9D91-7224C49458BB}">
                  <c15:layout>
                    <c:manualLayout>
                      <c:w val="0.2939549014554797"/>
                      <c:h val="0.1486717454316567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9080461940736835E-2"/>
                  <c:y val="6.2668462614314429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Events</a:t>
                    </a:r>
                    <a:r>
                      <a:rPr lang="en-US" baseline="0" dirty="0"/>
                      <a:t>
</a:t>
                    </a:r>
                    <a:fld id="{73B5C306-82D5-4351-A1B4-5E41E9265406}" type="VALUE">
                      <a:rPr lang="en-US" baseline="0"/>
                      <a:pPr/>
                      <a:t>[ЗНАЧЕННЯ]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D6-46FB-A302-B394CFE1B68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7.8116712778799988E-2"/>
                  <c:y val="1.25336925228629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Rent</a:t>
                    </a:r>
                    <a:r>
                      <a:rPr lang="en-US" baseline="0" dirty="0"/>
                      <a:t>
</a:t>
                    </a:r>
                    <a:fld id="{C6E2A890-7ECF-4AD3-8105-6D67EA438EC4}" type="VALUE">
                      <a:rPr lang="en-US" baseline="0"/>
                      <a:pPr/>
                      <a:t>[ЗНАЧЕННЯ]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4D6-46FB-A302-B394CFE1B68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Salary Fund</a:t>
                    </a:r>
                    <a:r>
                      <a:rPr lang="en-US" baseline="0" dirty="0"/>
                      <a:t>
</a:t>
                    </a:r>
                    <a:fld id="{524D83A8-E73E-472E-846C-21FDB0A30CBB}" type="VALUE">
                      <a:rPr lang="en-US" baseline="0"/>
                      <a:pPr/>
                      <a:t>[ЗНАЧЕННЯ]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0278514839315792"/>
                  <c:y val="0.1420485152591127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Transportation, communications, materials</a:t>
                    </a:r>
                    <a:r>
                      <a:rPr lang="en-US" baseline="0" dirty="0"/>
                      <a:t>
</a:t>
                    </a:r>
                    <a:fld id="{0B84BA0B-E579-42A5-815B-67EC7666DF06}" type="VALUE">
                      <a:rPr lang="en-US" baseline="0"/>
                      <a:pPr/>
                      <a:t>[ЗНАЧЕННЯ]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4D6-46FB-A302-B394CFE1B68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6856764336477895"/>
                  <c:y val="-3.55121288147783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Losses from exchange rate differences</a:t>
                    </a:r>
                  </a:p>
                  <a:p>
                    <a:fld id="{35F48B11-217A-4A4B-9F5B-8ED55DBEC01B}" type="VALUE">
                      <a:rPr lang="en-US" baseline="0" smtClean="0"/>
                      <a:pPr/>
                      <a:t>[ЗНАЧЕННЯ]</a:t>
                    </a:fld>
                    <a:endParaRPr lang="uk-UA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4D6-46FB-A302-B394CFE1B68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0415561703840001"/>
                  <c:y val="-3.342318006096773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Sub-grants</a:t>
                    </a:r>
                    <a:r>
                      <a:rPr lang="en-US" baseline="0" dirty="0"/>
                      <a:t>
</a:t>
                    </a:r>
                    <a:fld id="{5407852D-29DE-4A11-A4DB-B3E4E6174EA1}" type="VALUE">
                      <a:rPr lang="en-US" baseline="0" dirty="0"/>
                      <a:pPr/>
                      <a:t>[ЗНАЧЕННЯ]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'[Витрати по статтях.xlsx]Аркуш2'!$B$18:$B$25</c:f>
              <c:strCache>
                <c:ptCount val="8"/>
                <c:pt idx="0">
                  <c:v>Відрядження</c:v>
                </c:pt>
                <c:pt idx="1">
                  <c:v>Друк плакатів,буклетів ін.</c:v>
                </c:pt>
                <c:pt idx="2">
                  <c:v>Заходи</c:v>
                </c:pt>
                <c:pt idx="3">
                  <c:v>Оренда</c:v>
                </c:pt>
                <c:pt idx="4">
                  <c:v>Фонд зарплати</c:v>
                </c:pt>
                <c:pt idx="5">
                  <c:v>Перевезення, зв'язок, матеріали</c:v>
                </c:pt>
                <c:pt idx="6">
                  <c:v>Втрати від курсової різниці</c:v>
                </c:pt>
                <c:pt idx="7">
                  <c:v>Субгранти</c:v>
                </c:pt>
              </c:strCache>
            </c:strRef>
          </c:cat>
          <c:val>
            <c:numRef>
              <c:f>'[Витрати по статтях.xlsx]Аркуш2'!$C$18:$C$25</c:f>
              <c:numCache>
                <c:formatCode>0</c:formatCode>
                <c:ptCount val="8"/>
                <c:pt idx="0">
                  <c:v>91001.040000000008</c:v>
                </c:pt>
                <c:pt idx="1">
                  <c:v>71783.509999999995</c:v>
                </c:pt>
                <c:pt idx="2">
                  <c:v>1591089.52</c:v>
                </c:pt>
                <c:pt idx="3">
                  <c:v>51600</c:v>
                </c:pt>
                <c:pt idx="4">
                  <c:v>1433109.19</c:v>
                </c:pt>
                <c:pt idx="5">
                  <c:v>124734.04000000001</c:v>
                </c:pt>
                <c:pt idx="6">
                  <c:v>45545.29</c:v>
                </c:pt>
                <c:pt idx="7">
                  <c:v>1692030.52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4D6-46FB-A302-B394CFE1B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7CE78-8C43-486B-8353-9A56D20AA16F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0"/>
      <dgm:spPr/>
    </dgm:pt>
    <dgm:pt modelId="{04F42E3F-FC54-48E8-B07B-687BC4A7AAE6}" type="pres">
      <dgm:prSet presAssocID="{6027CE78-8C43-486B-8353-9A56D20AA16F}" presName="linearFlow" presStyleCnt="0">
        <dgm:presLayoutVars>
          <dgm:dir/>
          <dgm:resizeHandles val="exact"/>
        </dgm:presLayoutVars>
      </dgm:prSet>
      <dgm:spPr/>
    </dgm:pt>
  </dgm:ptLst>
  <dgm:cxnLst>
    <dgm:cxn modelId="{AA27CD0C-EC7D-4C2E-B939-7FD47B477882}" type="presOf" srcId="{6027CE78-8C43-486B-8353-9A56D20AA16F}" destId="{04F42E3F-FC54-48E8-B07B-687BC4A7AAE6}" srcOrd="0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7745F-AEF0-4F3D-B2A9-0EBD01ED3FAC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86BA7-5846-475E-9090-8CD643C04A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69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8901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9352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7035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994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9741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1740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350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0595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257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6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Форум з енергоефективності у Рівному – понад 60 присутніх, 2 депутати ВРУ, </a:t>
            </a:r>
            <a:r>
              <a:rPr lang="uk-UA" dirty="0" err="1"/>
              <a:t>експертка</a:t>
            </a:r>
            <a:r>
              <a:rPr lang="uk-UA" dirty="0"/>
              <a:t> Опори,</a:t>
            </a:r>
            <a:r>
              <a:rPr lang="uk-UA" baseline="0" dirty="0"/>
              <a:t> НЕЦУ –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ньому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рівняни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голови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ОСББ,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представники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місцевого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бізнесу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чиновники,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депутати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Верховної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Ради, 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експерти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енергоефективності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презентовані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громадські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вимоги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Обласної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енергоефективності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Рівненщини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2016-2020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аналіз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ПДСЕР.</a:t>
            </a:r>
            <a:endParaRPr lang="uk-UA" dirty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4750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619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812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89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886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046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8281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43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10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33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68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462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24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4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634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31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51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9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107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262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30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540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92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813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720A3-56E6-462C-A68E-FE44FF2EA79B}" type="datetimeFigureOut">
              <a:rPr lang="uk-UA" smtClean="0"/>
              <a:t>29.06.2017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DC0B8F-9DAA-489E-9E22-B5AF2C30BB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98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18" Type="http://schemas.openxmlformats.org/officeDocument/2006/relationships/image" Target="../media/image27.jpg"/><Relationship Id="rId3" Type="http://schemas.openxmlformats.org/officeDocument/2006/relationships/diagramData" Target="../diagrams/data1.xml"/><Relationship Id="rId21" Type="http://schemas.openxmlformats.org/officeDocument/2006/relationships/image" Target="../media/image30.jpeg"/><Relationship Id="rId7" Type="http://schemas.microsoft.com/office/2007/relationships/diagramDrawing" Target="../diagrams/drawing1.xml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jp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19" Type="http://schemas.openxmlformats.org/officeDocument/2006/relationships/image" Target="../media/image28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Ecoclub</a:t>
            </a:r>
            <a:r>
              <a:rPr lang="en-US" dirty="0" smtClean="0"/>
              <a:t> Annual Report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0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68691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397" y="450165"/>
            <a:ext cx="9944117" cy="9425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Local NGO </a:t>
            </a:r>
            <a:r>
              <a:rPr lang="en-US" dirty="0" smtClean="0"/>
              <a:t>support</a:t>
            </a:r>
            <a:r>
              <a:rPr lang="uk-UA" dirty="0" smtClean="0"/>
              <a:t> </a:t>
            </a:r>
            <a:r>
              <a:rPr lang="uk-UA" dirty="0"/>
              <a:t>- </a:t>
            </a:r>
            <a:r>
              <a:rPr lang="en-US" dirty="0"/>
              <a:t>Towards sustainable development!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7" y="1724632"/>
            <a:ext cx="5507882" cy="4022725"/>
          </a:xfrm>
        </p:spPr>
      </p:pic>
      <p:sp>
        <p:nvSpPr>
          <p:cNvPr id="3" name="Прямоугольник 2"/>
          <p:cNvSpPr/>
          <p:nvPr/>
        </p:nvSpPr>
        <p:spPr>
          <a:xfrm>
            <a:off x="6189785" y="1392702"/>
            <a:ext cx="5120640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5 participants from </a:t>
            </a:r>
            <a:r>
              <a:rPr lang="en-US" dirty="0"/>
              <a:t>the 60</a:t>
            </a:r>
            <a:r>
              <a:rPr lang="en-US" dirty="0" smtClean="0"/>
              <a:t> </a:t>
            </a:r>
            <a:r>
              <a:rPr lang="en-US" dirty="0"/>
              <a:t>applications</a:t>
            </a:r>
            <a:r>
              <a:rPr lang="en-US" dirty="0" smtClean="0"/>
              <a:t> </a:t>
            </a:r>
            <a:r>
              <a:rPr lang="en-US" dirty="0"/>
              <a:t>have been selected.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2 </a:t>
            </a:r>
            <a:r>
              <a:rPr lang="en-US" dirty="0"/>
              <a:t>training sessions </a:t>
            </a:r>
            <a:r>
              <a:rPr lang="en-US" dirty="0" smtClean="0"/>
              <a:t>(on project </a:t>
            </a:r>
            <a:r>
              <a:rPr lang="en-US" dirty="0"/>
              <a:t>management, reporting, communication, financial management) </a:t>
            </a:r>
            <a:r>
              <a:rPr lang="en-US" dirty="0" smtClean="0"/>
              <a:t>for </a:t>
            </a:r>
            <a:r>
              <a:rPr lang="en-US" dirty="0"/>
              <a:t>40 participants </a:t>
            </a:r>
            <a:r>
              <a:rPr lang="en-US" dirty="0" smtClean="0"/>
              <a:t>were </a:t>
            </a:r>
            <a:r>
              <a:rPr lang="en-US" dirty="0"/>
              <a:t>conducted.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124,180 </a:t>
            </a:r>
            <a:r>
              <a:rPr lang="en-US" dirty="0" smtClean="0"/>
              <a:t>UAH granted.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Support for project implementation: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Diary of a cyclist, Vinnitsa;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Rose Alley, Lutsk;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Eco-</a:t>
            </a:r>
            <a:r>
              <a:rPr lang="en-US" dirty="0" err="1"/>
              <a:t>Khakaton</a:t>
            </a:r>
            <a:r>
              <a:rPr lang="en-US" dirty="0"/>
              <a:t>, Lutsk;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Education for change: from bioregionalism to sustainable development, Rivne;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Separate garbage collection is a community way to a decent life, </a:t>
            </a:r>
            <a:r>
              <a:rPr lang="en-US" dirty="0" err="1" smtClean="0"/>
              <a:t>Ruda</a:t>
            </a:r>
            <a:r>
              <a:rPr lang="en-US" dirty="0" smtClean="0"/>
              <a:t> village </a:t>
            </a:r>
            <a:r>
              <a:rPr lang="en-US" dirty="0"/>
              <a:t>of the </a:t>
            </a:r>
            <a:r>
              <a:rPr lang="en-US" dirty="0" err="1"/>
              <a:t>Volyn</a:t>
            </a:r>
            <a:r>
              <a:rPr lang="en-US" dirty="0"/>
              <a:t> region.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Organized a meeting </a:t>
            </a:r>
            <a:r>
              <a:rPr lang="en-US" dirty="0"/>
              <a:t>of all participants (Belarus, Ukraine, Russia</a:t>
            </a:r>
            <a:r>
              <a:rPr lang="en-US" dirty="0" smtClean="0"/>
              <a:t>) in Kyiv.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302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9711"/>
          </a:xfrm>
        </p:spPr>
        <p:txBody>
          <a:bodyPr/>
          <a:lstStyle/>
          <a:p>
            <a:r>
              <a:rPr lang="en-US" dirty="0"/>
              <a:t>Local NGO </a:t>
            </a:r>
            <a:r>
              <a:rPr lang="en-US" dirty="0" smtClean="0"/>
              <a:t>support</a:t>
            </a:r>
            <a:r>
              <a:rPr lang="uk-UA" dirty="0" smtClean="0"/>
              <a:t> </a:t>
            </a:r>
            <a:r>
              <a:rPr lang="uk-UA" dirty="0" smtClean="0"/>
              <a:t>– </a:t>
            </a:r>
            <a:r>
              <a:rPr lang="en-US" dirty="0" smtClean="0"/>
              <a:t>USA experience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7" y="1659744"/>
            <a:ext cx="6943357" cy="3911063"/>
          </a:xfrm>
        </p:spPr>
      </p:pic>
      <p:sp>
        <p:nvSpPr>
          <p:cNvPr id="5" name="Прямоугольник 4"/>
          <p:cNvSpPr/>
          <p:nvPr/>
        </p:nvSpPr>
        <p:spPr>
          <a:xfrm>
            <a:off x="7230794" y="1997611"/>
            <a:ext cx="4078890" cy="25853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Facilitating a meeting </a:t>
            </a:r>
            <a:r>
              <a:rPr lang="en-US" dirty="0" smtClean="0"/>
              <a:t>of </a:t>
            </a:r>
            <a:r>
              <a:rPr lang="en-US" dirty="0"/>
              <a:t>20 public activists with American experts in </a:t>
            </a:r>
            <a:r>
              <a:rPr lang="en-US" dirty="0" err="1"/>
              <a:t>Lviv</a:t>
            </a:r>
            <a:r>
              <a:rPr lang="en-U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2 days of intensive </a:t>
            </a:r>
            <a:r>
              <a:rPr lang="en-US" dirty="0" smtClean="0"/>
              <a:t>cultural exchange </a:t>
            </a:r>
            <a:r>
              <a:rPr lang="en-US" dirty="0"/>
              <a:t>of </a:t>
            </a:r>
            <a:r>
              <a:rPr lang="en-US" dirty="0" smtClean="0"/>
              <a:t>USA </a:t>
            </a:r>
            <a:r>
              <a:rPr lang="en-US" dirty="0"/>
              <a:t>experience in the areas of energy, environmental protection, public activism, local </a:t>
            </a:r>
            <a:r>
              <a:rPr lang="en-US" dirty="0" smtClean="0"/>
              <a:t>self-government, </a:t>
            </a:r>
            <a:r>
              <a:rPr lang="en-US" dirty="0"/>
              <a:t>and NGO activities.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327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brightest eco-events of the year -</a:t>
            </a:r>
            <a:r>
              <a:rPr lang="en-US" dirty="0" smtClean="0"/>
              <a:t> Energizer </a:t>
            </a:r>
            <a:r>
              <a:rPr lang="en-US" dirty="0"/>
              <a:t>Camp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1" y="2048047"/>
            <a:ext cx="5749452" cy="3733775"/>
          </a:xfrm>
        </p:spPr>
      </p:pic>
      <p:sp>
        <p:nvSpPr>
          <p:cNvPr id="8" name="Прямоугольник 7"/>
          <p:cNvSpPr/>
          <p:nvPr/>
        </p:nvSpPr>
        <p:spPr>
          <a:xfrm>
            <a:off x="6316394" y="2048047"/>
            <a:ext cx="3545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16394" y="1930401"/>
            <a:ext cx="4768948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wo-week </a:t>
            </a:r>
            <a:r>
              <a:rPr lang="en-US" dirty="0"/>
              <a:t>event that united about 300 eco-activists from all over Ukraine.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More than 50 interactive sessions, trainings and master classes from the most experienced and successful NGOs: </a:t>
            </a:r>
            <a:r>
              <a:rPr lang="en-US" dirty="0" smtClean="0"/>
              <a:t>WWF, Hromadske.ua</a:t>
            </a:r>
            <a:r>
              <a:rPr lang="en-US" dirty="0"/>
              <a:t>, 350.org, Respect, </a:t>
            </a:r>
            <a:r>
              <a:rPr lang="en-US" dirty="0" err="1" smtClean="0"/>
              <a:t>Greencubator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Conduct the action "Save the Garden - save Ukraine" to protect the part of NP "Bug Guard" from flooding to </a:t>
            </a:r>
            <a:r>
              <a:rPr lang="en-US" dirty="0" smtClean="0"/>
              <a:t>the </a:t>
            </a:r>
            <a:r>
              <a:rPr lang="en-US" dirty="0"/>
              <a:t>needs of the power complex South Ukraine NPP - </a:t>
            </a:r>
            <a:r>
              <a:rPr lang="en-US" dirty="0" err="1"/>
              <a:t>Tashlyk</a:t>
            </a:r>
            <a:r>
              <a:rPr lang="en-US" dirty="0"/>
              <a:t> HPSP.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615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brightest eco-events of the year </a:t>
            </a:r>
            <a:r>
              <a:rPr lang="en-US" dirty="0" smtClean="0"/>
              <a:t>– Power Shift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1" y="1930400"/>
            <a:ext cx="5559675" cy="4001381"/>
          </a:xfrm>
        </p:spPr>
      </p:pic>
      <p:sp>
        <p:nvSpPr>
          <p:cNvPr id="5" name="Прямоугольник 4"/>
          <p:cNvSpPr/>
          <p:nvPr/>
        </p:nvSpPr>
        <p:spPr>
          <a:xfrm>
            <a:off x="5978769" y="2067951"/>
            <a:ext cx="5247250" cy="31393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130 participants of the energy and climate forum "Energy Change" from 4 countries (Ukraine, </a:t>
            </a:r>
            <a:r>
              <a:rPr lang="en-US" dirty="0" smtClean="0"/>
              <a:t>Belarus, </a:t>
            </a:r>
            <a:r>
              <a:rPr lang="en-US" dirty="0"/>
              <a:t>Germany, Russia) and 28 </a:t>
            </a:r>
            <a:r>
              <a:rPr lang="en-US" dirty="0" smtClean="0"/>
              <a:t>experts.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Issues: </a:t>
            </a:r>
            <a:r>
              <a:rPr lang="en-US" dirty="0"/>
              <a:t>energy sector, environmental advocacy, </a:t>
            </a:r>
            <a:r>
              <a:rPr lang="en-US" dirty="0" smtClean="0"/>
              <a:t>urbanism, and </a:t>
            </a:r>
            <a:r>
              <a:rPr lang="en-US" dirty="0"/>
              <a:t>urban space, sustainable transport, climate education.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47 teams discussed the vision of Ukraine's development and worked out joint plans and first steps in their implementation.</a:t>
            </a:r>
            <a:endParaRPr lang="uk-U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59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Information campaign on the construction of the Lutsk North-</a:t>
            </a:r>
            <a:r>
              <a:rPr lang="en-US" sz="3200" dirty="0" err="1"/>
              <a:t>Ternopil</a:t>
            </a:r>
            <a:r>
              <a:rPr lang="en-US" sz="3200" dirty="0"/>
              <a:t> power line </a:t>
            </a:r>
            <a:r>
              <a:rPr lang="en-US" sz="3200" dirty="0" smtClean="0"/>
              <a:t>on </a:t>
            </a:r>
            <a:r>
              <a:rPr lang="en-US" sz="3200" dirty="0"/>
              <a:t>land of reserves </a:t>
            </a:r>
            <a:r>
              <a:rPr lang="en-US" sz="3200" dirty="0" smtClean="0"/>
              <a:t>and rural population</a:t>
            </a:r>
            <a:endParaRPr lang="uk-UA" sz="32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1" y="2242457"/>
            <a:ext cx="5365088" cy="4022725"/>
          </a:xfrm>
        </p:spPr>
      </p:pic>
      <p:sp>
        <p:nvSpPr>
          <p:cNvPr id="5" name="Прямокутник 4"/>
          <p:cNvSpPr/>
          <p:nvPr/>
        </p:nvSpPr>
        <p:spPr>
          <a:xfrm>
            <a:off x="5719665" y="2136710"/>
            <a:ext cx="4693298" cy="34778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2,000 </a:t>
            </a:r>
            <a:r>
              <a:rPr lang="en-US" sz="2000" dirty="0"/>
              <a:t>brochures "Build your TEP on your </a:t>
            </a:r>
            <a:r>
              <a:rPr lang="en-US" sz="2000" dirty="0" smtClean="0"/>
              <a:t>land“ have been distributed.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10 educational meetings with </a:t>
            </a:r>
            <a:r>
              <a:rPr lang="en-US" sz="2000" dirty="0" smtClean="0"/>
              <a:t>the rural population.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Installation of 12 informational shields in the "Blossoming Mountain" Reserve.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54 letters </a:t>
            </a:r>
            <a:r>
              <a:rPr lang="en-US" sz="2000" dirty="0" smtClean="0"/>
              <a:t>were </a:t>
            </a:r>
            <a:r>
              <a:rPr lang="en-US" sz="2000" dirty="0"/>
              <a:t>addressed to rural communities.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3 inquiries and 2 letters with recommendations to </a:t>
            </a:r>
            <a:r>
              <a:rPr lang="en-US" sz="2000" dirty="0" err="1" smtClean="0"/>
              <a:t>Ukrenergy</a:t>
            </a:r>
            <a:r>
              <a:rPr lang="en-US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7987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Antinuclear activity</a:t>
            </a:r>
            <a:endParaRPr lang="uk-UA" sz="1800" dirty="0">
              <a:solidFill>
                <a:schemeClr val="tx1"/>
              </a:solidFill>
              <a:latin typeface="Trebuchet MS" panose="020B06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1726358"/>
            <a:ext cx="5465617" cy="3620084"/>
          </a:xfrm>
        </p:spPr>
      </p:pic>
      <p:sp>
        <p:nvSpPr>
          <p:cNvPr id="5" name="Прямокутник 4"/>
          <p:cNvSpPr/>
          <p:nvPr/>
        </p:nvSpPr>
        <p:spPr>
          <a:xfrm>
            <a:off x="5635489" y="1539746"/>
            <a:ext cx="55332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Participation in the Public Council of the DIARU.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An open appeal to the Ministry of Environmental Protection regarding the notification of the construction and operation of the first nuclear power plant in the Pomeranian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Voivodship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(Poland).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Antinuclear lecture for NUVGP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E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vacuation training for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students and workers of NUVGP, dedicated to the 30th anniversary of the Chernobyl accident.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Development and distribution of a test for knowledge of the current state of the nuclear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Preparation of articles ("Terrorism in Nuclear Power Engineering", "Supporting the Atomic Industry on a Float", "The Incredible Failure of </a:t>
            </a:r>
            <a:r>
              <a:rPr lang="en-US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Areva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 in Chornobyl").</a:t>
            </a:r>
            <a:endParaRPr lang="uk-UA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6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Batteries, </a:t>
            </a:r>
            <a:r>
              <a:rPr lang="en-US" dirty="0" smtClean="0"/>
              <a:t>give it up!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43" y="1798319"/>
            <a:ext cx="4022725" cy="4022725"/>
          </a:xfrm>
        </p:spPr>
      </p:pic>
      <p:sp>
        <p:nvSpPr>
          <p:cNvPr id="5" name="Прямокутник 4"/>
          <p:cNvSpPr/>
          <p:nvPr/>
        </p:nvSpPr>
        <p:spPr>
          <a:xfrm>
            <a:off x="4975225" y="1446680"/>
            <a:ext cx="4522530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/>
              <a:t>Participation in the initiative "Batteries, give it up!"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/>
              <a:t>6 new collection points are registered.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/>
              <a:t>More than 300 kg of batteries </a:t>
            </a:r>
            <a:r>
              <a:rPr lang="en-US" sz="2000" dirty="0" smtClean="0"/>
              <a:t>were</a:t>
            </a:r>
            <a:r>
              <a:rPr lang="en-US" sz="2000" dirty="0" smtClean="0"/>
              <a:t> </a:t>
            </a:r>
            <a:r>
              <a:rPr lang="en-US" sz="2000" dirty="0"/>
              <a:t>collected.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/>
              <a:t>Educational activities.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73784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with youth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9" y="1674055"/>
            <a:ext cx="5849443" cy="3917803"/>
          </a:xfrm>
        </p:spPr>
      </p:pic>
      <p:sp>
        <p:nvSpPr>
          <p:cNvPr id="6" name="Прямоугольник 5"/>
          <p:cNvSpPr/>
          <p:nvPr/>
        </p:nvSpPr>
        <p:spPr>
          <a:xfrm>
            <a:off x="5970804" y="2349305"/>
            <a:ext cx="3454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70805" y="3244334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і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57070" y="1828800"/>
            <a:ext cx="4473527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Conducting thematic events: master classes on the use of used things, lectures for students, 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eco-</a:t>
            </a:r>
            <a:r>
              <a:rPr lang="en-US" dirty="0" err="1" smtClean="0">
                <a:latin typeface="Trebuchet MS" panose="020B0603020202020204" pitchFamily="34" charset="0"/>
                <a:ea typeface="Times New Roman" panose="02020603050405020304" pitchFamily="18" charset="0"/>
              </a:rPr>
              <a:t>quizes</a:t>
            </a:r>
            <a:r>
              <a:rPr lang="en-US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Earth Hour.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Energy saving lessons for 300 students in </a:t>
            </a:r>
            <a:r>
              <a:rPr lang="en-US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Slavuta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Novograd-Volynsky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 schools.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Writing and distributing popular articles on the environment, energy, household tips.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Support for local initiatives - Garden of Stories, Pineapple, Green Trail.</a:t>
            </a:r>
            <a:endParaRPr lang="uk-UA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56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Finances</a:t>
            </a:r>
            <a:endParaRPr lang="uk-UA" sz="40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677623"/>
              </p:ext>
            </p:extLst>
          </p:nvPr>
        </p:nvGraphicFramePr>
        <p:xfrm>
          <a:off x="389104" y="1402598"/>
          <a:ext cx="9091779" cy="457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6527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Our partners</a:t>
            </a:r>
            <a:endParaRPr lang="uk-UA" sz="40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63104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14" y="3777496"/>
            <a:ext cx="799173" cy="1138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723" y="2461899"/>
            <a:ext cx="1131111" cy="746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65" y="4019532"/>
            <a:ext cx="1352033" cy="942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07" y="2286001"/>
            <a:ext cx="980394" cy="10715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44" y="2022682"/>
            <a:ext cx="1351520" cy="13100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4" y="2399369"/>
            <a:ext cx="1451861" cy="9333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50" y="2477319"/>
            <a:ext cx="1511047" cy="8063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60" y="4229100"/>
            <a:ext cx="1790075" cy="6090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783" y="4002564"/>
            <a:ext cx="1004696" cy="1004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56" y="5102832"/>
            <a:ext cx="1230426" cy="12304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9" y="4916317"/>
            <a:ext cx="2505417" cy="18195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3" y="3787805"/>
            <a:ext cx="1263152" cy="12631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71" y="3537766"/>
            <a:ext cx="1059295" cy="1609056"/>
          </a:xfrm>
          <a:prstGeom prst="rect">
            <a:avLst/>
          </a:prstGeom>
        </p:spPr>
      </p:pic>
      <p:pic>
        <p:nvPicPr>
          <p:cNvPr id="3" name="Picture 2" descr="Logo Auswaertiges Amt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05675" y="2481469"/>
            <a:ext cx="1360566" cy="718931"/>
          </a:xfrm>
          <a:prstGeom prst="rect">
            <a:avLst/>
          </a:prstGeom>
        </p:spPr>
      </p:pic>
      <p:pic>
        <p:nvPicPr>
          <p:cNvPr id="1026" name="Picture 2" descr="http://www.rac.org.ua/themes/default/assets/img/logo_1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65" y="5306275"/>
            <a:ext cx="28575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8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812910"/>
          </a:xfrm>
        </p:spPr>
        <p:txBody>
          <a:bodyPr/>
          <a:lstStyle/>
          <a:p>
            <a:pPr algn="ctr"/>
            <a:r>
              <a:rPr lang="en-US" dirty="0" smtClean="0"/>
              <a:t>Our team</a:t>
            </a:r>
            <a:endParaRPr lang="ru-RU" dirty="0"/>
          </a:p>
        </p:txBody>
      </p:sp>
      <p:pic>
        <p:nvPicPr>
          <p:cNvPr id="4" name="Content Placeholder 3" descr="Колаж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1725" y="1714500"/>
            <a:ext cx="5526889" cy="4292600"/>
          </a:xfrm>
        </p:spPr>
      </p:pic>
      <p:sp>
        <p:nvSpPr>
          <p:cNvPr id="5" name="TextBox 4"/>
          <p:cNvSpPr txBox="1"/>
          <p:nvPr/>
        </p:nvSpPr>
        <p:spPr>
          <a:xfrm>
            <a:off x="317100" y="3200400"/>
            <a:ext cx="186412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9 </a:t>
            </a:r>
            <a:r>
              <a:rPr lang="en-US" sz="2000" dirty="0" smtClean="0"/>
              <a:t>volunteers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083550" y="3200400"/>
            <a:ext cx="2627405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 smtClean="0"/>
              <a:t>More than 1500 followers online!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39788" y="4000500"/>
            <a:ext cx="168732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10 </a:t>
            </a:r>
            <a:r>
              <a:rPr lang="en-US" sz="2000" dirty="0" smtClean="0"/>
              <a:t>projects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927471" y="4494213"/>
            <a:ext cx="2811967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300 </a:t>
            </a:r>
            <a:r>
              <a:rPr lang="en-US" dirty="0" smtClean="0"/>
              <a:t>kg </a:t>
            </a:r>
            <a:r>
              <a:rPr lang="en-US" dirty="0" smtClean="0"/>
              <a:t>of batteries recycled and tested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6271799"/>
            <a:ext cx="2178824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 smtClean="0"/>
              <a:t>2,000 </a:t>
            </a:r>
            <a:r>
              <a:rPr lang="en-US" sz="2000" dirty="0" smtClean="0"/>
              <a:t>people</a:t>
            </a:r>
            <a:endParaRPr lang="en-US" sz="2000" dirty="0"/>
          </a:p>
        </p:txBody>
      </p:sp>
      <p:sp>
        <p:nvSpPr>
          <p:cNvPr id="10" name="TextBox 13"/>
          <p:cNvSpPr txBox="1"/>
          <p:nvPr/>
        </p:nvSpPr>
        <p:spPr>
          <a:xfrm>
            <a:off x="7697722" y="1446322"/>
            <a:ext cx="2372822" cy="4000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11 </a:t>
            </a:r>
            <a:r>
              <a:rPr lang="en-US" sz="2000" dirty="0" smtClean="0"/>
              <a:t>workers</a:t>
            </a:r>
            <a:endParaRPr lang="en-US" sz="2000" dirty="0"/>
          </a:p>
        </p:txBody>
      </p:sp>
      <p:sp>
        <p:nvSpPr>
          <p:cNvPr id="11" name="TextBox 14"/>
          <p:cNvSpPr txBox="1"/>
          <p:nvPr/>
        </p:nvSpPr>
        <p:spPr>
          <a:xfrm>
            <a:off x="258308" y="1673886"/>
            <a:ext cx="2215017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 smtClean="0"/>
              <a:t>Over </a:t>
            </a:r>
            <a:r>
              <a:rPr lang="en-US" dirty="0" smtClean="0"/>
              <a:t>20,000 info materials </a:t>
            </a:r>
            <a:r>
              <a:rPr lang="en-US" dirty="0" smtClean="0"/>
              <a:t>distributed</a:t>
            </a:r>
            <a:endParaRPr lang="en-US" dirty="0"/>
          </a:p>
        </p:txBody>
      </p:sp>
      <p:sp>
        <p:nvSpPr>
          <p:cNvPr id="12" name="TextBox 15"/>
          <p:cNvSpPr txBox="1"/>
          <p:nvPr/>
        </p:nvSpPr>
        <p:spPr>
          <a:xfrm>
            <a:off x="210156" y="4703763"/>
            <a:ext cx="2283807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30 </a:t>
            </a:r>
            <a:r>
              <a:rPr lang="en-US" dirty="0" smtClean="0"/>
              <a:t>thermal testing of </a:t>
            </a:r>
            <a:r>
              <a:rPr lang="en-US" dirty="0" smtClean="0"/>
              <a:t>buildings</a:t>
            </a:r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8181575" y="2514600"/>
            <a:ext cx="4077100" cy="4619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dirty="0"/>
              <a:t>20 </a:t>
            </a:r>
            <a:r>
              <a:rPr lang="en-US" sz="2400" dirty="0" smtClean="0"/>
              <a:t>members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950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82822"/>
          </a:xfrm>
        </p:spPr>
        <p:txBody>
          <a:bodyPr/>
          <a:lstStyle/>
          <a:p>
            <a:r>
              <a:rPr lang="en-US" dirty="0">
                <a:solidFill>
                  <a:srgbClr val="90C226"/>
                </a:solidFill>
              </a:rPr>
              <a:t>Join the </a:t>
            </a:r>
            <a:r>
              <a:rPr lang="en-US" dirty="0" err="1">
                <a:solidFill>
                  <a:srgbClr val="90C226"/>
                </a:solidFill>
              </a:rPr>
              <a:t>Ecoclub</a:t>
            </a:r>
            <a:r>
              <a:rPr lang="en-US" dirty="0">
                <a:solidFill>
                  <a:srgbClr val="90C226"/>
                </a:solidFill>
              </a:rPr>
              <a:t> team!</a:t>
            </a:r>
          </a:p>
        </p:txBody>
      </p:sp>
      <p:pic>
        <p:nvPicPr>
          <p:cNvPr id="4" name="Content Placeholder 3" descr="Розвивайся з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388" y="1606767"/>
            <a:ext cx="5247077" cy="4398653"/>
          </a:xfrm>
        </p:spPr>
      </p:pic>
      <p:sp>
        <p:nvSpPr>
          <p:cNvPr id="5" name="TextBox 4"/>
          <p:cNvSpPr txBox="1"/>
          <p:nvPr/>
        </p:nvSpPr>
        <p:spPr>
          <a:xfrm>
            <a:off x="5870614" y="2036337"/>
            <a:ext cx="5513349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Join the </a:t>
            </a:r>
            <a:r>
              <a:rPr lang="en-US" dirty="0" err="1"/>
              <a:t>Ecoclub</a:t>
            </a:r>
            <a:r>
              <a:rPr lang="en-US" dirty="0"/>
              <a:t> - our team is open to new ideas, </a:t>
            </a:r>
            <a:r>
              <a:rPr lang="en-US" dirty="0" smtClean="0"/>
              <a:t>people, </a:t>
            </a:r>
            <a:r>
              <a:rPr lang="en-US" dirty="0"/>
              <a:t>and solutions - http://ecoclubrivne.org/join_us</a:t>
            </a:r>
            <a:endParaRPr lang="en-US" dirty="0">
              <a:latin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6013" y="4158979"/>
            <a:ext cx="4114037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Contacts:</a:t>
            </a:r>
          </a:p>
          <a:p>
            <a:r>
              <a:rPr lang="en-US" dirty="0"/>
              <a:t>Rivne, </a:t>
            </a:r>
            <a:r>
              <a:rPr lang="en-US" dirty="0" smtClean="0"/>
              <a:t>Petro </a:t>
            </a:r>
            <a:r>
              <a:rPr lang="en-US" dirty="0" err="1" smtClean="0"/>
              <a:t>Mohyla</a:t>
            </a:r>
            <a:r>
              <a:rPr lang="en-US" dirty="0" smtClean="0"/>
              <a:t> </a:t>
            </a:r>
            <a:r>
              <a:rPr lang="en-US" dirty="0" err="1" smtClean="0"/>
              <a:t>st</a:t>
            </a:r>
            <a:r>
              <a:rPr lang="en-US" dirty="0" err="1"/>
              <a:t>r</a:t>
            </a:r>
            <a:r>
              <a:rPr lang="en-US" dirty="0" smtClean="0"/>
              <a:t>, </a:t>
            </a:r>
            <a:r>
              <a:rPr lang="en-US" dirty="0"/>
              <a:t>28, </a:t>
            </a:r>
            <a:r>
              <a:rPr lang="en-US" dirty="0" smtClean="0"/>
              <a:t>off. </a:t>
            </a:r>
            <a:r>
              <a:rPr lang="en-US" dirty="0"/>
              <a:t>35</a:t>
            </a:r>
          </a:p>
          <a:p>
            <a:r>
              <a:rPr lang="en-US" dirty="0"/>
              <a:t>Phone: +380362 267891, 0673634097</a:t>
            </a:r>
          </a:p>
          <a:p>
            <a:r>
              <a:rPr lang="en-US" dirty="0"/>
              <a:t>E-mail: office@ecoclubrivne.org</a:t>
            </a:r>
          </a:p>
          <a:p>
            <a:r>
              <a:rPr lang="en-US" dirty="0"/>
              <a:t>Website: ecoclubrivne.org</a:t>
            </a:r>
            <a:endParaRPr lang="en-US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7055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596"/>
            <a:ext cx="8826759" cy="941770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    </a:t>
            </a:r>
            <a:r>
              <a:rPr lang="en-US" sz="3600" dirty="0" smtClean="0"/>
              <a:t>Energy efficiency</a:t>
            </a:r>
            <a:r>
              <a:rPr lang="uk-UA" sz="3600" dirty="0" smtClean="0"/>
              <a:t>- </a:t>
            </a:r>
            <a:r>
              <a:rPr lang="en-US" sz="3600" dirty="0" smtClean="0"/>
              <a:t>Analytics</a:t>
            </a:r>
            <a:endParaRPr lang="uk-UA" sz="3600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73" y="1932682"/>
            <a:ext cx="5166858" cy="3509581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19088" y="1998663"/>
            <a:ext cx="4318000" cy="43220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/>
              <a:t>Public requirements for </a:t>
            </a:r>
            <a:r>
              <a:rPr lang="en-US" sz="1700" dirty="0" smtClean="0"/>
              <a:t>the regional </a:t>
            </a:r>
            <a:r>
              <a:rPr lang="en-US" sz="1700" dirty="0"/>
              <a:t>energy efficiency program of Rivne region </a:t>
            </a:r>
            <a:r>
              <a:rPr lang="en-US" sz="1700" dirty="0" smtClean="0"/>
              <a:t>for </a:t>
            </a:r>
            <a:r>
              <a:rPr lang="en-US" sz="1700" dirty="0" smtClean="0"/>
              <a:t>2016-2020 </a:t>
            </a:r>
            <a:r>
              <a:rPr lang="en-US" sz="1700" dirty="0" smtClean="0"/>
              <a:t>years were developed.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/>
              <a:t>Energy Efficiency Forum in Rivne </a:t>
            </a:r>
            <a:r>
              <a:rPr lang="en-US" sz="1700" dirty="0" smtClean="0"/>
              <a:t>with  </a:t>
            </a:r>
            <a:r>
              <a:rPr lang="en-US" sz="1700" dirty="0"/>
              <a:t>more than 60 </a:t>
            </a:r>
            <a:r>
              <a:rPr lang="en-US" sz="1700" dirty="0" smtClean="0"/>
              <a:t>participants was </a:t>
            </a:r>
            <a:r>
              <a:rPr lang="en-US" sz="1700" dirty="0" smtClean="0"/>
              <a:t>organized.</a:t>
            </a:r>
            <a:endParaRPr lang="en-US" sz="17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 smtClean="0"/>
              <a:t>Series </a:t>
            </a:r>
            <a:r>
              <a:rPr lang="en-US" sz="1700" dirty="0"/>
              <a:t>of infographics, an analytical note </a:t>
            </a:r>
            <a:r>
              <a:rPr lang="en-US" sz="1700" dirty="0" smtClean="0"/>
              <a:t>about SEAP </a:t>
            </a:r>
            <a:r>
              <a:rPr lang="en-US" sz="1700" dirty="0"/>
              <a:t>of Rivne to 2020 </a:t>
            </a:r>
            <a:r>
              <a:rPr lang="en-US" sz="1700" dirty="0" smtClean="0"/>
              <a:t>was published.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/>
              <a:t>Participation in the Public Council at State </a:t>
            </a:r>
            <a:r>
              <a:rPr lang="en-US" sz="1700" dirty="0" smtClean="0"/>
              <a:t>Agency of Energy Efficiency of Ukraine.</a:t>
            </a:r>
            <a:endParaRPr lang="uk-U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233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05" y="335902"/>
            <a:ext cx="9293291" cy="7091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    Energy </a:t>
            </a:r>
            <a:r>
              <a:rPr lang="en-US" sz="3600" dirty="0"/>
              <a:t>efficiency </a:t>
            </a:r>
            <a:r>
              <a:rPr lang="ru-RU" sz="3600" dirty="0" smtClean="0"/>
              <a:t>-</a:t>
            </a:r>
            <a:r>
              <a:rPr lang="uk-UA" sz="3600" dirty="0" smtClean="0"/>
              <a:t> </a:t>
            </a:r>
            <a:r>
              <a:rPr lang="uk-UA" sz="3600" dirty="0"/>
              <a:t>Навчання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51934" y="1470173"/>
            <a:ext cx="5180529" cy="49592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ESCO </a:t>
            </a:r>
            <a:r>
              <a:rPr lang="en-US" sz="1600" dirty="0"/>
              <a:t>allows you to pay for energy-efficient measures at the expense of future savings</a:t>
            </a:r>
            <a:r>
              <a:rPr lang="ru-RU" sz="1600" dirty="0" smtClean="0"/>
              <a:t>.</a:t>
            </a:r>
            <a:r>
              <a:rPr lang="en-US" sz="1600" dirty="0"/>
              <a:t> Over 2000 leaflets about ESCO have been distributed. </a:t>
            </a: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3 ESCO trainings for energy managers of Poltava, </a:t>
            </a:r>
            <a:r>
              <a:rPr lang="en-US" sz="1600" dirty="0" err="1"/>
              <a:t>Mykolayiv</a:t>
            </a:r>
            <a:r>
              <a:rPr lang="en-US" sz="1600" dirty="0"/>
              <a:t>, </a:t>
            </a:r>
            <a:r>
              <a:rPr lang="en-US" sz="1600" dirty="0" smtClean="0"/>
              <a:t>and </a:t>
            </a:r>
            <a:r>
              <a:rPr lang="en-US" sz="1600" dirty="0" err="1" smtClean="0"/>
              <a:t>Khmelnytskyi</a:t>
            </a:r>
            <a:r>
              <a:rPr lang="en-US" sz="1600" dirty="0" smtClean="0"/>
              <a:t> </a:t>
            </a:r>
            <a:r>
              <a:rPr lang="en-US" sz="1600" dirty="0" smtClean="0"/>
              <a:t>regions were </a:t>
            </a:r>
            <a:r>
              <a:rPr lang="en-US" sz="1600" dirty="0" smtClean="0"/>
              <a:t>organized </a:t>
            </a:r>
            <a:r>
              <a:rPr lang="en-US" sz="1600" dirty="0" smtClean="0"/>
              <a:t>(about </a:t>
            </a:r>
            <a:r>
              <a:rPr lang="en-US" sz="1600" dirty="0"/>
              <a:t>80 </a:t>
            </a:r>
            <a:r>
              <a:rPr lang="en-US" sz="1600" dirty="0" smtClean="0"/>
              <a:t>people)</a:t>
            </a:r>
            <a:r>
              <a:rPr lang="uk-UA" sz="1600" dirty="0" smtClean="0"/>
              <a:t>. </a:t>
            </a:r>
            <a:endParaRPr lang="uk-UA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Help </a:t>
            </a:r>
            <a:r>
              <a:rPr lang="en-US" sz="1600" dirty="0"/>
              <a:t>Odessa to create a Revolving Fund - Mechanism for providing loans </a:t>
            </a:r>
            <a:r>
              <a:rPr lang="en-US" sz="1600" dirty="0" smtClean="0"/>
              <a:t>on improving energy efficiency of private households.</a:t>
            </a:r>
            <a:endParaRPr lang="uk-UA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o-organization </a:t>
            </a:r>
            <a:r>
              <a:rPr lang="en-US" sz="1600" dirty="0"/>
              <a:t>of a training on energy </a:t>
            </a:r>
            <a:r>
              <a:rPr lang="en-US" sz="1600" dirty="0" smtClean="0"/>
              <a:t>cooperatives </a:t>
            </a:r>
            <a:r>
              <a:rPr lang="en-US" sz="1600" dirty="0"/>
              <a:t>that allows you to profit from energy efficiency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Press tour for Rivne media to </a:t>
            </a:r>
            <a:r>
              <a:rPr lang="en-US" sz="1600" dirty="0" err="1" smtClean="0"/>
              <a:t>Zdolbuniv</a:t>
            </a:r>
            <a:r>
              <a:rPr lang="en-US" sz="1600" dirty="0" smtClean="0"/>
              <a:t> to show good and bad examples of spending money on energy efficiency.</a:t>
            </a:r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39" y="1340451"/>
            <a:ext cx="5666807" cy="4250105"/>
          </a:xfrm>
        </p:spPr>
      </p:pic>
    </p:spTree>
    <p:extLst>
      <p:ext uri="{BB962C8B-B14F-4D97-AF65-F5344CB8AC3E}">
        <p14:creationId xmlns:p14="http://schemas.microsoft.com/office/powerpoint/2010/main" val="114084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Thermal </a:t>
            </a:r>
            <a:r>
              <a:rPr lang="en-US" dirty="0" smtClean="0"/>
              <a:t>Testing 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4655976" y="1930400"/>
            <a:ext cx="5169159" cy="25853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Analyzed the </a:t>
            </a:r>
            <a:r>
              <a:rPr lang="en-US" dirty="0"/>
              <a:t>heat consumption of 10 Rivne schools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Carrying out of thermal imaging surveys for budgetary institutions and private houses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Analyzed the </a:t>
            </a:r>
            <a:r>
              <a:rPr lang="en-US" dirty="0"/>
              <a:t>thermal imagery and </a:t>
            </a:r>
            <a:r>
              <a:rPr lang="en-US" dirty="0" smtClean="0"/>
              <a:t>gave recommendations </a:t>
            </a:r>
            <a:r>
              <a:rPr lang="en-US" dirty="0"/>
              <a:t>for improving energy efficiency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Presented exhibition posters </a:t>
            </a:r>
            <a:r>
              <a:rPr lang="en-US" dirty="0" smtClean="0"/>
              <a:t>on energy efficiency of schools in Rivne.</a:t>
            </a:r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75836"/>
            <a:ext cx="3723951" cy="3723951"/>
          </a:xfrm>
        </p:spPr>
      </p:pic>
    </p:spTree>
    <p:extLst>
      <p:ext uri="{BB962C8B-B14F-4D97-AF65-F5344CB8AC3E}">
        <p14:creationId xmlns:p14="http://schemas.microsoft.com/office/powerpoint/2010/main" val="144455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Condominiums </a:t>
            </a:r>
            <a:endParaRPr lang="uk-UA" sz="4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3" y="1562105"/>
            <a:ext cx="3880253" cy="4022725"/>
          </a:xfrm>
        </p:spPr>
      </p:pic>
      <p:sp>
        <p:nvSpPr>
          <p:cNvPr id="5" name="Прямокутник 4"/>
          <p:cNvSpPr/>
          <p:nvPr/>
        </p:nvSpPr>
        <p:spPr>
          <a:xfrm>
            <a:off x="4973216" y="1562105"/>
            <a:ext cx="4658464" cy="42473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3 weeks </a:t>
            </a:r>
            <a:r>
              <a:rPr lang="en-US" dirty="0" smtClean="0"/>
              <a:t>in Rivne </a:t>
            </a:r>
            <a:r>
              <a:rPr lang="en-US" dirty="0" err="1" smtClean="0"/>
              <a:t>infopoint</a:t>
            </a:r>
            <a:r>
              <a:rPr lang="en-US" dirty="0" smtClean="0"/>
              <a:t> titled </a:t>
            </a:r>
            <a:r>
              <a:rPr lang="en-US" dirty="0"/>
              <a:t>"Your house - your rules!" </a:t>
            </a:r>
            <a:r>
              <a:rPr lang="en-US" dirty="0" smtClean="0"/>
              <a:t>provided citizens with materials </a:t>
            </a:r>
            <a:r>
              <a:rPr lang="en-US" dirty="0"/>
              <a:t>and advice on </a:t>
            </a:r>
            <a:r>
              <a:rPr lang="en-US" dirty="0" smtClean="0"/>
              <a:t>condo management.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5 lectures for condominiums with experts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Advice for the creation of 23 condominiums!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34 </a:t>
            </a:r>
            <a:r>
              <a:rPr lang="en-US" dirty="0"/>
              <a:t>volunteers are attracted to the information </a:t>
            </a:r>
            <a:r>
              <a:rPr lang="en-US" dirty="0" smtClean="0"/>
              <a:t>campaign </a:t>
            </a:r>
            <a:r>
              <a:rPr lang="en-US" dirty="0"/>
              <a:t>"Your house - your rules</a:t>
            </a:r>
            <a:r>
              <a:rPr lang="en-US" dirty="0" smtClean="0"/>
              <a:t>!"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10,000 </a:t>
            </a:r>
            <a:r>
              <a:rPr lang="en-US" dirty="0"/>
              <a:t>leaflets about </a:t>
            </a:r>
            <a:r>
              <a:rPr lang="en-US" dirty="0" smtClean="0"/>
              <a:t>condo  </a:t>
            </a:r>
            <a:r>
              <a:rPr lang="en-US" dirty="0"/>
              <a:t>have been </a:t>
            </a:r>
            <a:r>
              <a:rPr lang="en-US" dirty="0" smtClean="0"/>
              <a:t>distributed in </a:t>
            </a:r>
            <a:r>
              <a:rPr lang="en-US" dirty="0"/>
              <a:t>96 </a:t>
            </a:r>
            <a:r>
              <a:rPr lang="en-US" dirty="0" smtClean="0"/>
              <a:t>houses.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4 professional energy audits for the Rivne </a:t>
            </a:r>
            <a:r>
              <a:rPr lang="en-US" dirty="0" smtClean="0"/>
              <a:t>condo.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11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Climate </a:t>
            </a:r>
            <a:r>
              <a:rPr lang="en-US" sz="4000" dirty="0" smtClean="0"/>
              <a:t>change</a:t>
            </a:r>
            <a:endParaRPr lang="uk-UA" sz="40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5" y="1930400"/>
            <a:ext cx="5319582" cy="2992265"/>
          </a:xfrm>
        </p:spPr>
      </p:pic>
      <p:sp>
        <p:nvSpPr>
          <p:cNvPr id="5" name="Прямокутник 4"/>
          <p:cNvSpPr/>
          <p:nvPr/>
        </p:nvSpPr>
        <p:spPr>
          <a:xfrm>
            <a:off x="5710336" y="1930400"/>
            <a:ext cx="4217436" cy="31393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Leading the </a:t>
            </a:r>
            <a:r>
              <a:rPr lang="en-US" dirty="0"/>
              <a:t>Ukrainian Climate Network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Participation in the "Energy Security and Governance in the context of COP21" training </a:t>
            </a:r>
            <a:r>
              <a:rPr lang="en-US" dirty="0" smtClean="0"/>
              <a:t>organized by Energy </a:t>
            </a:r>
            <a:r>
              <a:rPr lang="en-US" dirty="0"/>
              <a:t>Charter Secretariat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Participation in climate negotiations COOR22 in Morocco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Educational activity: lectures, informational materials</a:t>
            </a:r>
            <a:r>
              <a:rPr lang="en-US" dirty="0" smtClean="0"/>
              <a:t>, and </a:t>
            </a:r>
            <a:r>
              <a:rPr lang="en-US" dirty="0"/>
              <a:t>social networking articles.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868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35898" cy="1320800"/>
          </a:xfrm>
        </p:spPr>
        <p:txBody>
          <a:bodyPr/>
          <a:lstStyle/>
          <a:p>
            <a:r>
              <a:rPr lang="en-US" dirty="0" smtClean="0"/>
              <a:t>Local NGO </a:t>
            </a:r>
            <a:r>
              <a:rPr lang="en-US" dirty="0" smtClean="0"/>
              <a:t>support</a:t>
            </a:r>
            <a:r>
              <a:rPr lang="uk-UA" dirty="0" smtClean="0"/>
              <a:t>– </a:t>
            </a:r>
            <a:r>
              <a:rPr lang="en-US" dirty="0"/>
              <a:t>CLEEN</a:t>
            </a:r>
            <a:r>
              <a:rPr lang="ru-RU" dirty="0"/>
              <a:t> </a:t>
            </a:r>
            <a:r>
              <a:rPr lang="en-US" dirty="0" smtClean="0"/>
              <a:t>project </a:t>
            </a:r>
            <a:r>
              <a:rPr lang="ru-RU" dirty="0" smtClean="0"/>
              <a:t>(1</a:t>
            </a:r>
            <a:r>
              <a:rPr lang="ru-RU" dirty="0"/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3" y="1603035"/>
            <a:ext cx="5421661" cy="4066246"/>
          </a:xfrm>
        </p:spPr>
      </p:pic>
      <p:sp>
        <p:nvSpPr>
          <p:cNvPr id="5" name="Прямоугольник 4"/>
          <p:cNvSpPr/>
          <p:nvPr/>
        </p:nvSpPr>
        <p:spPr>
          <a:xfrm>
            <a:off x="5803574" y="2096086"/>
            <a:ext cx="4789398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CLEEN (Energy Efficiency: Creating Local Coalitions) - </a:t>
            </a:r>
            <a:r>
              <a:rPr lang="en-US" dirty="0" smtClean="0"/>
              <a:t>cleenet.org.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6 organizations = 60,000 euros for implementing projects.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Developed </a:t>
            </a:r>
            <a:r>
              <a:rPr lang="en-US" dirty="0"/>
              <a:t>an online training course for activists and testers.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Supported participants</a:t>
            </a:r>
            <a:r>
              <a:rPr lang="en-US" dirty="0"/>
              <a:t>' projects (consultations, webinars, reporting, project management, strategic planning, communication).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878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524" y="585537"/>
            <a:ext cx="8596668" cy="808495"/>
          </a:xfrm>
        </p:spPr>
        <p:txBody>
          <a:bodyPr>
            <a:normAutofit/>
          </a:bodyPr>
          <a:lstStyle/>
          <a:p>
            <a:r>
              <a:rPr lang="en-US" dirty="0"/>
              <a:t>Local NGO </a:t>
            </a:r>
            <a:r>
              <a:rPr lang="en-US" dirty="0" smtClean="0"/>
              <a:t>support</a:t>
            </a:r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en-US" dirty="0"/>
              <a:t>CLEEN</a:t>
            </a:r>
            <a:r>
              <a:rPr lang="ru-RU" dirty="0"/>
              <a:t> </a:t>
            </a:r>
            <a:r>
              <a:rPr lang="en-US" dirty="0" smtClean="0"/>
              <a:t>project </a:t>
            </a:r>
            <a:r>
              <a:rPr lang="ru-RU" dirty="0" smtClean="0"/>
              <a:t>(2</a:t>
            </a:r>
            <a:r>
              <a:rPr lang="ru-RU" dirty="0"/>
              <a:t>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" y="2038350"/>
            <a:ext cx="3954715" cy="2795011"/>
          </a:xfrm>
        </p:spPr>
      </p:pic>
      <p:sp>
        <p:nvSpPr>
          <p:cNvPr id="4" name="Прямоугольник 3"/>
          <p:cNvSpPr/>
          <p:nvPr/>
        </p:nvSpPr>
        <p:spPr>
          <a:xfrm flipH="1">
            <a:off x="4235115" y="1237956"/>
            <a:ext cx="770835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Ecosfera</a:t>
            </a:r>
            <a:r>
              <a:rPr lang="en-US" sz="1600" dirty="0"/>
              <a:t> (</a:t>
            </a:r>
            <a:r>
              <a:rPr lang="en-US" sz="1600" dirty="0" err="1"/>
              <a:t>Uzhgorod</a:t>
            </a:r>
            <a:r>
              <a:rPr lang="en-US" sz="1600" dirty="0"/>
              <a:t>) </a:t>
            </a:r>
            <a:r>
              <a:rPr lang="en-US" sz="1600" dirty="0" smtClean="0"/>
              <a:t>– analyzed data </a:t>
            </a:r>
            <a:r>
              <a:rPr lang="en-US" sz="1600" dirty="0"/>
              <a:t>on energy consumption of schools in the </a:t>
            </a:r>
            <a:r>
              <a:rPr lang="en-US" sz="1600" dirty="0" err="1"/>
              <a:t>Transcarpathian</a:t>
            </a:r>
            <a:r>
              <a:rPr lang="en-US" sz="1600" dirty="0"/>
              <a:t> region; </a:t>
            </a:r>
            <a:r>
              <a:rPr lang="en-US" sz="1600" dirty="0" smtClean="0"/>
              <a:t>Participated in </a:t>
            </a:r>
            <a:r>
              <a:rPr lang="en-US" sz="1600" dirty="0"/>
              <a:t>the development of the SEAP of </a:t>
            </a:r>
            <a:r>
              <a:rPr lang="en-US" sz="1600" dirty="0" err="1"/>
              <a:t>Uzhgorod</a:t>
            </a:r>
            <a:r>
              <a:rPr lang="en-US" sz="1600" dirty="0"/>
              <a:t>; </a:t>
            </a:r>
            <a:r>
              <a:rPr lang="en-US" sz="1600" dirty="0" smtClean="0"/>
              <a:t>Introduced </a:t>
            </a:r>
            <a:r>
              <a:rPr lang="en-US" sz="1600" dirty="0"/>
              <a:t>energy management system to the city energy efficiency program 2016-2017.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Khmelnytsky</a:t>
            </a:r>
            <a:r>
              <a:rPr lang="en-US" sz="1600" dirty="0"/>
              <a:t> Youth Development Club - 3 press conferences; "School of Municipal Energy Management"; 8 sessions for 25 energy saving schools; Eco-festival "Green Fest"; Interviewing and analyzing 1000 respondents' responses to energy efficiency.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EkoLtava</a:t>
            </a:r>
            <a:r>
              <a:rPr lang="en-US" sz="1600" dirty="0"/>
              <a:t> (Poltava) and the Society for the Protection of Nature in </a:t>
            </a:r>
            <a:r>
              <a:rPr lang="en-US" sz="1600" dirty="0" err="1"/>
              <a:t>Kremenchuk</a:t>
            </a:r>
            <a:r>
              <a:rPr lang="en-US" sz="1600" dirty="0"/>
              <a:t> - "School of Management" for condominiums; The first regional forum for condominiums; Presentation of the SEAP of </a:t>
            </a:r>
            <a:r>
              <a:rPr lang="en-US" sz="1600" dirty="0" err="1"/>
              <a:t>Kremenchuk</a:t>
            </a:r>
            <a:r>
              <a:rPr lang="en-US" sz="1600" dirty="0"/>
              <a:t>; 6 street shares; 4 breakfast </a:t>
            </a:r>
            <a:r>
              <a:rPr lang="en-US" sz="1600" dirty="0" smtClean="0"/>
              <a:t>roundtables</a:t>
            </a:r>
            <a:r>
              <a:rPr lang="en-US" sz="1600" dirty="0" smtClean="0"/>
              <a:t>; </a:t>
            </a:r>
            <a:r>
              <a:rPr lang="en-US" sz="1600" dirty="0"/>
              <a:t>3 seminars for condominiums; 2 for civil servants.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Agency for Economic Development (</a:t>
            </a:r>
            <a:r>
              <a:rPr lang="en-US" sz="1600" dirty="0" err="1"/>
              <a:t>Voznesensk</a:t>
            </a:r>
            <a:r>
              <a:rPr lang="en-US" sz="1600" dirty="0"/>
              <a:t>) - Survey of ACMHs of the oblast concerning the implementation of energy efficiency measures; 8 meetings with city authorities and the public; Analyzed energy efficiency programs of 4 cities; Condominium condominiums; 56 thermal imaging; 3 </a:t>
            </a:r>
            <a:r>
              <a:rPr lang="en-US" sz="1600" dirty="0" err="1"/>
              <a:t>energoaudit</a:t>
            </a:r>
            <a:r>
              <a:rPr lang="en-US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Voice of Nature (</a:t>
            </a:r>
            <a:r>
              <a:rPr lang="en-US" sz="1600" dirty="0" err="1" smtClean="0"/>
              <a:t>Kamyanske</a:t>
            </a:r>
            <a:r>
              <a:rPr lang="en-US" sz="1600" dirty="0" smtClean="0"/>
              <a:t>) </a:t>
            </a:r>
            <a:r>
              <a:rPr lang="en-US" sz="1600" dirty="0"/>
              <a:t>- recommendations to the </a:t>
            </a:r>
            <a:r>
              <a:rPr lang="en-US" sz="1600" dirty="0" smtClean="0"/>
              <a:t>authorities on </a:t>
            </a:r>
            <a:r>
              <a:rPr lang="en-US" sz="1600" dirty="0" err="1" smtClean="0"/>
              <a:t>improveing</a:t>
            </a:r>
            <a:r>
              <a:rPr lang="en-US" sz="1600" dirty="0" smtClean="0"/>
              <a:t> </a:t>
            </a:r>
            <a:r>
              <a:rPr lang="en-US" sz="1600" dirty="0"/>
              <a:t>the regional energy efficiency program 2017-2020; Booklet "Problems in the field of energy efficiency and ways to solve them"; Participation in the Days of Sustainable Energy; </a:t>
            </a:r>
            <a:r>
              <a:rPr lang="en-US" sz="1600" dirty="0" smtClean="0"/>
              <a:t>Analyzed </a:t>
            </a:r>
            <a:r>
              <a:rPr lang="en-US" sz="1600" dirty="0"/>
              <a:t>the fulfillment of the duties of the city authorities within the framework of the "Agreement of the mayors".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3728877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920</TotalTime>
  <Words>1472</Words>
  <Application>Microsoft Office PowerPoint</Application>
  <PresentationFormat>Широкий екран</PresentationFormat>
  <Paragraphs>138</Paragraphs>
  <Slides>20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 3</vt:lpstr>
      <vt:lpstr>Грань</vt:lpstr>
      <vt:lpstr>Ecoclub Annual Report</vt:lpstr>
      <vt:lpstr>Our team</vt:lpstr>
      <vt:lpstr>    Energy efficiency- Analytics</vt:lpstr>
      <vt:lpstr>      Energy efficiency - Навчання</vt:lpstr>
      <vt:lpstr>Thermal Testing </vt:lpstr>
      <vt:lpstr>Condominiums </vt:lpstr>
      <vt:lpstr>Climate change</vt:lpstr>
      <vt:lpstr>Local NGO support– CLEEN project (1)</vt:lpstr>
      <vt:lpstr>Local NGO support – CLEEN project (2)</vt:lpstr>
      <vt:lpstr>Local NGO support - Towards sustainable development!</vt:lpstr>
      <vt:lpstr>Local NGO support – USA experience</vt:lpstr>
      <vt:lpstr>The brightest eco-events of the year - Energizer Camp</vt:lpstr>
      <vt:lpstr>The brightest eco-events of the year – Power Shift</vt:lpstr>
      <vt:lpstr>Information campaign on the construction of the Lutsk North-Ternopil power line on land of reserves and rural population</vt:lpstr>
      <vt:lpstr>Antinuclear activity</vt:lpstr>
      <vt:lpstr>Batteries, give it up!</vt:lpstr>
      <vt:lpstr>Work with youth</vt:lpstr>
      <vt:lpstr>Finances</vt:lpstr>
      <vt:lpstr>Our partners</vt:lpstr>
      <vt:lpstr>Join the Ecoclub team!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inna.belash@gmail.com</dc:creator>
  <cp:lastModifiedBy>inna.belash@gmail.com</cp:lastModifiedBy>
  <cp:revision>89</cp:revision>
  <dcterms:created xsi:type="dcterms:W3CDTF">2017-01-25T10:49:51Z</dcterms:created>
  <dcterms:modified xsi:type="dcterms:W3CDTF">2017-06-29T09:19:10Z</dcterms:modified>
</cp:coreProperties>
</file>