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Exo 2" panose="020B0604020202020204" charset="0"/>
      <p:regular r:id="rId43"/>
      <p:bold r:id="rId44"/>
      <p:italic r:id="rId45"/>
      <p:boldItalic r:id="rId46"/>
    </p:embeddedFont>
    <p:embeddedFont>
      <p:font typeface="Roboto Light" panose="020000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1" roundtripDataSignature="AMtx7mhaF59E835NlSaNLbgjbAMHwSvX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4FA562-EDBE-4E98-BDE9-671539C672DE}" v="23" dt="2023-09-25T16:16:32.708"/>
    <p1510:client id="{D1669A49-FF1B-5691-3098-B3EC6E1AC519}" v="117" dt="2023-09-26T06:44:17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object">
  <p:cSld name="title + object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226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0"/>
          <p:cNvSpPr/>
          <p:nvPr/>
        </p:nvSpPr>
        <p:spPr>
          <a:xfrm>
            <a:off x="0" y="0"/>
            <a:ext cx="12192000" cy="5638800"/>
          </a:xfrm>
          <a:prstGeom prst="rect">
            <a:avLst/>
          </a:prstGeom>
          <a:solidFill>
            <a:srgbClr val="4BAF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object">
  <p:cSld name="1_title + object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1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226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1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1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" name="Google Shape;2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2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/>
          <p:nvPr/>
        </p:nvSpPr>
        <p:spPr>
          <a:xfrm>
            <a:off x="0" y="261328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uk-UA" sz="60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Дякую!  </a:t>
            </a:r>
            <a:endParaRPr sz="6000" b="1" i="0" u="none" strike="noStrike" cap="none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2" name="Google Shape;32;p42"/>
          <p:cNvSpPr/>
          <p:nvPr/>
        </p:nvSpPr>
        <p:spPr>
          <a:xfrm>
            <a:off x="0" y="4946073"/>
            <a:ext cx="12192000" cy="1911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empt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4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00008" y="3200010"/>
            <a:ext cx="6858002" cy="457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 2"/>
              <a:buNone/>
              <a:defRPr sz="4400" b="1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226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8" descr="Изображение выглядит как рисунок, еда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33201" y="6015167"/>
            <a:ext cx="2009225" cy="4926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856586" y="6123689"/>
            <a:ext cx="81350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G7xj7rd35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stainability4u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csr-ukraine.org/" TargetMode="External"/><Relationship Id="rId4" Type="http://schemas.openxmlformats.org/officeDocument/2006/relationships/hyperlink" Target="https://www.csreurope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372300" y="1433614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</a:pPr>
            <a:r>
              <a:rPr lang="uk-UA" sz="4800" err="1"/>
              <a:t>Solar</a:t>
            </a:r>
            <a:r>
              <a:rPr lang="uk-UA" sz="4800"/>
              <a:t> </a:t>
            </a:r>
            <a:r>
              <a:rPr lang="uk-UA" sz="4800" err="1"/>
              <a:t>Power</a:t>
            </a:r>
            <a:r>
              <a:rPr lang="uk-UA" sz="4800"/>
              <a:t> </a:t>
            </a:r>
            <a:r>
              <a:rPr lang="uk-UA" sz="4800" err="1"/>
              <a:t>Plants</a:t>
            </a:r>
            <a:r>
              <a:rPr lang="uk-UA" sz="4800"/>
              <a:t> </a:t>
            </a:r>
            <a:r>
              <a:rPr lang="uk-UA" sz="4800" err="1"/>
              <a:t>in</a:t>
            </a:r>
            <a:r>
              <a:rPr lang="uk-UA" sz="4800"/>
              <a:t> </a:t>
            </a:r>
            <a:r>
              <a:rPr lang="uk-UA" sz="4800" err="1"/>
              <a:t>Ukrainian</a:t>
            </a:r>
            <a:r>
              <a:rPr lang="uk-UA" sz="4800"/>
              <a:t> </a:t>
            </a:r>
            <a:r>
              <a:rPr lang="uk-UA" sz="4800" err="1"/>
              <a:t>Communities</a:t>
            </a:r>
            <a:r>
              <a:rPr lang="uk-UA" sz="4800"/>
              <a:t>: </a:t>
            </a:r>
            <a:r>
              <a:rPr lang="uk-UA" sz="4800" err="1"/>
              <a:t>Safety</a:t>
            </a:r>
            <a:r>
              <a:rPr lang="uk-UA" sz="4800"/>
              <a:t>, </a:t>
            </a:r>
            <a:r>
              <a:rPr lang="uk-UA" sz="4800" err="1"/>
              <a:t>Economy</a:t>
            </a:r>
            <a:r>
              <a:rPr lang="uk-UA" sz="4800"/>
              <a:t>, </a:t>
            </a:r>
            <a:r>
              <a:rPr lang="uk-UA" sz="4800" err="1"/>
              <a:t>and</a:t>
            </a:r>
            <a:r>
              <a:rPr lang="uk-UA" sz="4800"/>
              <a:t> </a:t>
            </a:r>
            <a:r>
              <a:rPr lang="uk-UA" sz="4800" err="1"/>
              <a:t>Durability</a:t>
            </a:r>
            <a:endParaRPr sz="4800"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4294967295"/>
          </p:nvPr>
        </p:nvSpPr>
        <p:spPr>
          <a:xfrm>
            <a:off x="1261280" y="483301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382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1800" b="1" i="0" u="none" strike="noStrike" cap="none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Dmytro Sakaliuk,</a:t>
            </a:r>
            <a:endParaRPr sz="1800" b="1" i="0" u="none" strike="noStrike" cap="none">
              <a:solidFill>
                <a:srgbClr val="F2F2F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520382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uk-UA" sz="1800" b="1" i="0" u="none" strike="noStrike" cap="none" err="1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expert</a:t>
            </a:r>
            <a:r>
              <a:rPr lang="uk-UA" sz="1800" b="1" i="0" u="none" strike="noStrike" cap="none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 of </a:t>
            </a:r>
            <a:r>
              <a:rPr lang="uk-UA" sz="1800" b="1" i="0" u="none" strike="noStrike" cap="none" err="1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 sz="1800" b="1" i="0" u="none" strike="noStrike" cap="none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 NGO </a:t>
            </a:r>
            <a:r>
              <a:rPr lang="uk-UA" sz="1800" b="1" i="0" u="none" strike="noStrike" cap="none" err="1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rPr>
              <a:t>Ecoclub</a:t>
            </a:r>
            <a:endParaRPr sz="1800" b="1" i="0" u="none" strike="noStrike" cap="none">
              <a:solidFill>
                <a:srgbClr val="F2F2F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4" name="Google Shape;4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6334" y="5735683"/>
            <a:ext cx="1976670" cy="99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D88136-DFE7-4A5E-15D7-A9370CDFC6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7332">
            <a:off x="8119151" y="-415767"/>
            <a:ext cx="4172547" cy="7417862"/>
          </a:xfrm>
          <a:prstGeom prst="rect">
            <a:avLst/>
          </a:prstGeom>
        </p:spPr>
      </p:pic>
      <p:pic>
        <p:nvPicPr>
          <p:cNvPr id="4" name="Рисунок 3" descr="Изображение выглядит как Шрифт, Графика, Цвет электр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C029797-78A1-08A6-DC58-F3A3074E0F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101" y="5979992"/>
            <a:ext cx="2808032" cy="5087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838200" y="264276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 err="1"/>
              <a:t>Sumy</a:t>
            </a:r>
            <a:r>
              <a:rPr lang="uk-UA" sz="4000"/>
              <a:t>, </a:t>
            </a:r>
            <a:r>
              <a:rPr lang="uk-UA" sz="4000" err="1"/>
              <a:t>hospital</a:t>
            </a:r>
            <a:r>
              <a:rPr lang="uk-UA" sz="4000"/>
              <a:t> - 60 </a:t>
            </a:r>
            <a:r>
              <a:rPr lang="uk-UA" sz="4000" err="1"/>
              <a:t>kW</a:t>
            </a:r>
            <a:r>
              <a:rPr lang="uk-UA" sz="4000"/>
              <a:t> 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838200" y="1043481"/>
            <a:ext cx="4946122" cy="374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Hospital</a:t>
            </a:r>
            <a:r>
              <a:rPr lang="uk-UA" sz="2400"/>
              <a:t>, </a:t>
            </a:r>
            <a:r>
              <a:rPr lang="uk-UA" sz="2400" err="1"/>
              <a:t>Sumy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On-grid SPP is coordinated with the generator operation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Started</a:t>
            </a:r>
            <a:r>
              <a:rPr lang="uk-UA" sz="2400"/>
              <a:t> </a:t>
            </a:r>
            <a:r>
              <a:rPr lang="uk-UA" sz="2400" err="1"/>
              <a:t>working</a:t>
            </a:r>
            <a:r>
              <a:rPr lang="uk-UA" sz="2400"/>
              <a:t> </a:t>
            </a:r>
            <a:r>
              <a:rPr lang="uk-UA" sz="2400" err="1"/>
              <a:t>on</a:t>
            </a:r>
            <a:r>
              <a:rPr lang="uk-UA" sz="2400"/>
              <a:t> 05.07.2023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Turnkey</a:t>
            </a:r>
            <a:r>
              <a:rPr lang="uk-UA" sz="2400"/>
              <a:t> </a:t>
            </a:r>
            <a:r>
              <a:rPr lang="uk-UA" sz="2400" err="1"/>
              <a:t>cost</a:t>
            </a:r>
            <a:r>
              <a:rPr lang="uk-UA" sz="2400"/>
              <a:t> </a:t>
            </a:r>
            <a:r>
              <a:rPr lang="uk-UA" sz="2400">
                <a:solidFill>
                  <a:schemeClr val="dk1"/>
                </a:solidFill>
              </a:rPr>
              <a:t>50200 USD </a:t>
            </a:r>
            <a:r>
              <a:rPr lang="uk-UA" sz="2400"/>
              <a:t>(</a:t>
            </a:r>
            <a:r>
              <a:rPr lang="uk-UA" sz="2400" err="1"/>
              <a:t>documentation</a:t>
            </a:r>
            <a:r>
              <a:rPr lang="uk-UA" sz="2400"/>
              <a:t>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Funds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</a:t>
            </a:r>
            <a:r>
              <a:rPr lang="uk-UA" sz="2400" err="1"/>
              <a:t>the</a:t>
            </a:r>
            <a:r>
              <a:rPr lang="uk-UA" sz="2400"/>
              <a:t> NGO </a:t>
            </a:r>
            <a:r>
              <a:rPr lang="uk-UA" sz="2400" err="1"/>
              <a:t>Ecoclub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en-US" sz="2400"/>
              <a:t>a </a:t>
            </a: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council</a:t>
            </a:r>
            <a:endParaRPr/>
          </a:p>
          <a:p>
            <a:r>
              <a:rPr lang="uk-UA" sz="2400"/>
              <a:t>227 500 </a:t>
            </a:r>
            <a:r>
              <a:rPr lang="uk-UA" sz="2400" err="1"/>
              <a:t>people</a:t>
            </a:r>
            <a:r>
              <a:rPr lang="uk-UA" sz="2400"/>
              <a:t> </a:t>
            </a:r>
            <a:r>
              <a:rPr lang="uk-UA" sz="2400" err="1"/>
              <a:t>can</a:t>
            </a:r>
            <a:r>
              <a:rPr lang="uk-UA" sz="2400"/>
              <a:t> </a:t>
            </a:r>
            <a:r>
              <a:rPr lang="uk-UA" sz="2400" err="1"/>
              <a:t>be</a:t>
            </a:r>
            <a:r>
              <a:rPr lang="uk-UA" sz="2400"/>
              <a:t> </a:t>
            </a:r>
            <a:r>
              <a:rPr lang="uk-UA" sz="2400" err="1"/>
              <a:t>treated</a:t>
            </a:r>
            <a:r>
              <a:rPr lang="uk-UA" sz="2400"/>
              <a:t> </a:t>
            </a:r>
            <a:r>
              <a:rPr lang="uk-UA" sz="2400" err="1"/>
              <a:t>in</a:t>
            </a:r>
            <a:r>
              <a:rPr lang="uk-UA" sz="2400"/>
              <a:t> a </a:t>
            </a:r>
            <a:r>
              <a:rPr lang="uk-UA" sz="2400" err="1"/>
              <a:t>medical</a:t>
            </a:r>
            <a:r>
              <a:rPr lang="uk-UA" sz="2400"/>
              <a:t> </a:t>
            </a:r>
            <a:r>
              <a:rPr lang="uk-UA" sz="2400" err="1"/>
              <a:t>facility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needed</a:t>
            </a:r>
            <a:endParaRPr sz="2400"/>
          </a:p>
          <a:p>
            <a:r>
              <a:rPr lang="uk-UA" sz="2400" err="1"/>
              <a:t>Electricity</a:t>
            </a:r>
            <a:r>
              <a:rPr lang="uk-UA" sz="2400"/>
              <a:t> </a:t>
            </a:r>
            <a:r>
              <a:rPr lang="uk-UA" sz="2400" err="1"/>
              <a:t>generated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of</a:t>
            </a:r>
            <a:r>
              <a:rPr lang="uk-UA" sz="2400"/>
              <a:t> 09.09.2023 - 16 158 </a:t>
            </a:r>
            <a:r>
              <a:rPr lang="uk-UA" sz="2400" err="1"/>
              <a:t>kWh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pic>
        <p:nvPicPr>
          <p:cNvPr id="2" name="Рисунок 1" descr="Зображення, що містить просто неба, сонячна панель, Сонячна енергія, сонячна енергія&#10;&#10;Опис створено автоматично">
            <a:extLst>
              <a:ext uri="{FF2B5EF4-FFF2-40B4-BE49-F238E27FC236}">
                <a16:creationId xmlns:a16="http://schemas.microsoft.com/office/drawing/2014/main" id="{229F2062-6B1D-467E-2BC5-3093FFC87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048" y="1048555"/>
            <a:ext cx="4846749" cy="48789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1983720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 err="1"/>
              <a:t>Kremenchuk</a:t>
            </a:r>
            <a:r>
              <a:rPr lang="uk-UA" sz="4000"/>
              <a:t>, </a:t>
            </a:r>
            <a:r>
              <a:rPr lang="uk-UA" sz="4000" err="1"/>
              <a:t>hospital</a:t>
            </a:r>
            <a:r>
              <a:rPr lang="uk-UA" sz="4000"/>
              <a:t> - 60 </a:t>
            </a:r>
            <a:r>
              <a:rPr lang="uk-UA" sz="4000" err="1"/>
              <a:t>kW</a:t>
            </a:r>
            <a:r>
              <a:rPr lang="uk-UA" sz="4000"/>
              <a:t> </a:t>
            </a: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429777" y="1462044"/>
            <a:ext cx="5192965" cy="529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Hospital</a:t>
            </a:r>
            <a:r>
              <a:rPr lang="uk-UA" sz="2400"/>
              <a:t>, </a:t>
            </a:r>
            <a:r>
              <a:rPr lang="uk-UA" sz="2400" err="1"/>
              <a:t>Kremenchuk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On-grid </a:t>
            </a:r>
            <a:r>
              <a:rPr lang="uk-UA" sz="2400" err="1"/>
              <a:t>solar</a:t>
            </a:r>
            <a:r>
              <a:rPr lang="uk-UA" sz="2400"/>
              <a:t> </a:t>
            </a:r>
            <a:r>
              <a:rPr lang="uk-UA" sz="2400" err="1"/>
              <a:t>power</a:t>
            </a:r>
            <a:r>
              <a:rPr lang="uk-UA" sz="2400"/>
              <a:t> </a:t>
            </a:r>
            <a:r>
              <a:rPr lang="uk-UA" sz="2400" err="1"/>
              <a:t>plant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Started</a:t>
            </a:r>
            <a:r>
              <a:rPr lang="uk-UA" sz="2400"/>
              <a:t> </a:t>
            </a:r>
            <a:r>
              <a:rPr lang="uk-UA" sz="2400" err="1"/>
              <a:t>work</a:t>
            </a:r>
            <a:r>
              <a:rPr lang="en-US" sz="2400" err="1"/>
              <a:t>ing</a:t>
            </a:r>
            <a:r>
              <a:rPr lang="uk-UA" sz="2400"/>
              <a:t> </a:t>
            </a:r>
            <a:r>
              <a:rPr lang="uk-UA" sz="2400" err="1"/>
              <a:t>on</a:t>
            </a:r>
            <a:r>
              <a:rPr lang="uk-UA" sz="2400"/>
              <a:t> 05.09.2023</a:t>
            </a:r>
            <a:endParaRPr/>
          </a:p>
          <a:p>
            <a:r>
              <a:rPr lang="uk-UA" sz="2400" err="1"/>
              <a:t>Turnkey</a:t>
            </a:r>
            <a:r>
              <a:rPr lang="uk-UA" sz="2400"/>
              <a:t> </a:t>
            </a:r>
            <a:r>
              <a:rPr lang="uk-UA" sz="2400" err="1"/>
              <a:t>cost</a:t>
            </a:r>
            <a:r>
              <a:rPr lang="uk-UA" sz="2400"/>
              <a:t> 43 180 USD 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Funds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NGO </a:t>
            </a:r>
            <a:r>
              <a:rPr lang="uk-UA" sz="2400" err="1"/>
              <a:t>Ecoclub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en-US" sz="2400"/>
              <a:t>a</a:t>
            </a:r>
            <a:r>
              <a:rPr lang="uk-UA" sz="2400"/>
              <a:t> </a:t>
            </a: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council</a:t>
            </a:r>
            <a:endParaRPr/>
          </a:p>
          <a:p>
            <a:r>
              <a:rPr lang="uk-UA" sz="2400"/>
              <a:t>44 800 </a:t>
            </a:r>
            <a:r>
              <a:rPr lang="uk-UA" sz="2400" err="1"/>
              <a:t>people</a:t>
            </a:r>
            <a:r>
              <a:rPr lang="uk-UA" sz="2400"/>
              <a:t> </a:t>
            </a:r>
            <a:r>
              <a:rPr lang="uk-UA" sz="2400" err="1"/>
              <a:t>can</a:t>
            </a:r>
            <a:r>
              <a:rPr lang="uk-UA" sz="2400"/>
              <a:t> </a:t>
            </a:r>
            <a:r>
              <a:rPr lang="uk-UA" sz="2400" err="1"/>
              <a:t>be</a:t>
            </a:r>
            <a:r>
              <a:rPr lang="uk-UA" sz="2400"/>
              <a:t> </a:t>
            </a:r>
            <a:r>
              <a:rPr lang="uk-UA" sz="2400" err="1"/>
              <a:t>treated</a:t>
            </a:r>
            <a:r>
              <a:rPr lang="uk-UA" sz="2400"/>
              <a:t> </a:t>
            </a:r>
            <a:r>
              <a:rPr lang="uk-UA" sz="2400" err="1"/>
              <a:t>in</a:t>
            </a:r>
            <a:r>
              <a:rPr lang="uk-UA" sz="2400"/>
              <a:t> a </a:t>
            </a:r>
            <a:r>
              <a:rPr lang="uk-UA" sz="2400" err="1"/>
              <a:t>medical</a:t>
            </a:r>
            <a:r>
              <a:rPr lang="uk-UA" sz="2400"/>
              <a:t> </a:t>
            </a:r>
            <a:r>
              <a:rPr lang="uk-UA" sz="2400" err="1"/>
              <a:t>facility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needed</a:t>
            </a:r>
            <a:endParaRPr sz="2400"/>
          </a:p>
          <a:p>
            <a:r>
              <a:rPr lang="uk-UA" sz="2400" err="1"/>
              <a:t>Electricity</a:t>
            </a:r>
            <a:r>
              <a:rPr lang="uk-UA" sz="2400"/>
              <a:t> </a:t>
            </a:r>
            <a:r>
              <a:rPr lang="uk-UA" sz="2400" err="1"/>
              <a:t>generated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of</a:t>
            </a:r>
            <a:r>
              <a:rPr lang="uk-UA" sz="2400"/>
              <a:t> </a:t>
            </a:r>
            <a:r>
              <a:rPr lang="uk-UA" sz="2400" err="1"/>
              <a:t>September</a:t>
            </a:r>
            <a:r>
              <a:rPr lang="uk-UA" sz="2400"/>
              <a:t> 13, 2023 – 1 469 </a:t>
            </a:r>
            <a:r>
              <a:rPr lang="uk-UA" sz="2400" err="1"/>
              <a:t>kWh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pic>
        <p:nvPicPr>
          <p:cNvPr id="2" name="Picture 2" descr="На зображенні може бути: Палац Парламенту, Румунія">
            <a:extLst>
              <a:ext uri="{FF2B5EF4-FFF2-40B4-BE49-F238E27FC236}">
                <a16:creationId xmlns:a16="http://schemas.microsoft.com/office/drawing/2014/main" id="{EC03B07D-D9CD-0DC0-14AC-D9818F94A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71" y="1384409"/>
            <a:ext cx="5192191" cy="445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Gorenka, outpatient clinic</a:t>
            </a:r>
            <a:endParaRPr sz="4000"/>
          </a:p>
        </p:txBody>
      </p:sp>
      <p:sp>
        <p:nvSpPr>
          <p:cNvPr id="108" name="Google Shape;108;p13"/>
          <p:cNvSpPr txBox="1"/>
          <p:nvPr/>
        </p:nvSpPr>
        <p:spPr>
          <a:xfrm>
            <a:off x="5460375" y="1076960"/>
            <a:ext cx="25301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Zhytomyr</a:t>
            </a:r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1"/>
          </p:nvPr>
        </p:nvSpPr>
        <p:spPr>
          <a:xfrm>
            <a:off x="1030501" y="1305643"/>
            <a:ext cx="4031446" cy="505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/>
              <a:t>Outpatient</a:t>
            </a:r>
            <a:r>
              <a:rPr lang="uk-UA" sz="2400"/>
              <a:t> </a:t>
            </a:r>
            <a:r>
              <a:rPr lang="uk-UA" sz="2400" err="1"/>
              <a:t>clinic</a:t>
            </a:r>
            <a:r>
              <a:rPr lang="uk-UA" sz="2400"/>
              <a:t>, </a:t>
            </a:r>
            <a:r>
              <a:rPr lang="uk-UA" sz="2400" err="1"/>
              <a:t>Horenka</a:t>
            </a:r>
            <a:r>
              <a:rPr lang="uk-UA" sz="2400"/>
              <a:t> </a:t>
            </a:r>
            <a:r>
              <a:rPr lang="uk-UA" sz="2400" err="1"/>
              <a:t>village</a:t>
            </a:r>
            <a:r>
              <a:rPr lang="uk-UA" sz="2400"/>
              <a:t>, </a:t>
            </a:r>
            <a:r>
              <a:rPr lang="uk-UA" sz="2400" err="1"/>
              <a:t>Kyiv</a:t>
            </a:r>
            <a:r>
              <a:rPr lang="uk-UA" sz="2400"/>
              <a:t> </a:t>
            </a:r>
            <a:r>
              <a:rPr lang="uk-UA" sz="2400" err="1"/>
              <a:t>region</a:t>
            </a:r>
            <a:r>
              <a:rPr lang="uk-UA" sz="2400"/>
              <a:t>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Greenpeace</a:t>
            </a:r>
            <a:r>
              <a:rPr lang="uk-UA" sz="2400"/>
              <a:t> </a:t>
            </a:r>
            <a:r>
              <a:rPr lang="uk-UA" sz="2400" err="1"/>
              <a:t>Central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uk-UA" sz="2400" err="1"/>
              <a:t>Eastern</a:t>
            </a:r>
            <a:r>
              <a:rPr lang="uk-UA" sz="2400"/>
              <a:t> </a:t>
            </a:r>
            <a:r>
              <a:rPr lang="uk-UA" sz="2400" err="1"/>
              <a:t>Europe</a:t>
            </a:r>
            <a:r>
              <a:rPr lang="uk-UA" sz="2400"/>
              <a:t>, NGO </a:t>
            </a:r>
            <a:r>
              <a:rPr lang="uk-UA" sz="2400" err="1"/>
              <a:t>Eco</a:t>
            </a:r>
            <a:r>
              <a:rPr lang="en-US" sz="2400"/>
              <a:t>action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NGO </a:t>
            </a:r>
            <a:r>
              <a:rPr lang="uk-UA" sz="2400" err="1"/>
              <a:t>Ecoclub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/>
              <a:t>56000 EUR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/>
              <a:t>12 </a:t>
            </a:r>
            <a:r>
              <a:rPr lang="uk-UA" sz="2400" err="1"/>
              <a:t>kW</a:t>
            </a:r>
            <a:r>
              <a:rPr lang="uk-UA" sz="2400"/>
              <a:t> SPP, 8 </a:t>
            </a:r>
            <a:r>
              <a:rPr lang="uk-UA" sz="2400" err="1"/>
              <a:t>kW</a:t>
            </a:r>
            <a:r>
              <a:rPr lang="uk-UA" sz="2400"/>
              <a:t> </a:t>
            </a:r>
            <a:r>
              <a:rPr lang="uk-UA" sz="2400" err="1"/>
              <a:t>batteries</a:t>
            </a:r>
            <a:r>
              <a:rPr lang="uk-UA" sz="2400"/>
              <a:t>, 20 </a:t>
            </a:r>
            <a:r>
              <a:rPr lang="uk-UA" sz="2400" err="1"/>
              <a:t>kW</a:t>
            </a:r>
            <a:r>
              <a:rPr lang="uk-UA" sz="2400"/>
              <a:t> </a:t>
            </a:r>
            <a:r>
              <a:rPr lang="uk-UA" sz="2400" err="1"/>
              <a:t>heat</a:t>
            </a:r>
            <a:r>
              <a:rPr lang="uk-UA" sz="2400"/>
              <a:t> </a:t>
            </a:r>
            <a:r>
              <a:rPr lang="uk-UA" sz="2400" err="1"/>
              <a:t>pump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>
                <a:solidFill>
                  <a:schemeClr val="dk1"/>
                </a:solidFill>
              </a:rPr>
              <a:t>EUR 1 </a:t>
            </a:r>
            <a:r>
              <a:rPr lang="uk-UA" sz="2400" err="1">
                <a:solidFill>
                  <a:schemeClr val="dk1"/>
                </a:solidFill>
              </a:rPr>
              <a:t>million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for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firm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projects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from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the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German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Government</a:t>
            </a:r>
            <a:endParaRPr/>
          </a:p>
        </p:txBody>
      </p:sp>
      <p:sp>
        <p:nvSpPr>
          <p:cNvPr id="110" name="Google Shape;110;p13"/>
          <p:cNvSpPr txBox="1"/>
          <p:nvPr/>
        </p:nvSpPr>
        <p:spPr>
          <a:xfrm>
            <a:off x="5109692" y="6044485"/>
            <a:ext cx="43101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German Minister of Economic Affairs and Climate Protection Robert Habeck at the restored outpatient clinic in Horenka </a:t>
            </a:r>
            <a:endParaRPr/>
          </a:p>
        </p:txBody>
      </p:sp>
      <p:pic>
        <p:nvPicPr>
          <p:cNvPr id="2" name="Рисунок 1" descr="Зображення, що містить одежа, особа, просто неба, будівля&#10;&#10;Опис створено автоматично">
            <a:extLst>
              <a:ext uri="{FF2B5EF4-FFF2-40B4-BE49-F238E27FC236}">
                <a16:creationId xmlns:a16="http://schemas.microsoft.com/office/drawing/2014/main" id="{4C0FC787-A2B1-4674-1687-5B830BED93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4709" y="984162"/>
            <a:ext cx="4889678" cy="48896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In the process of construction</a:t>
            </a:r>
            <a:endParaRPr sz="4000"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837318" y="1166122"/>
            <a:ext cx="4568065" cy="490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>
                <a:solidFill>
                  <a:schemeClr val="dk1"/>
                </a:solidFill>
              </a:rPr>
              <a:t>Brody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en-US" sz="2400">
                <a:solidFill>
                  <a:schemeClr val="dk1"/>
                </a:solidFill>
              </a:rPr>
              <a:t>Water utility</a:t>
            </a:r>
            <a:r>
              <a:rPr lang="uk-UA" sz="2400">
                <a:solidFill>
                  <a:schemeClr val="dk1"/>
                </a:solidFill>
              </a:rPr>
              <a:t>, </a:t>
            </a:r>
            <a:r>
              <a:rPr lang="uk-UA" sz="2400" err="1">
                <a:solidFill>
                  <a:schemeClr val="dk1"/>
                </a:solidFill>
              </a:rPr>
              <a:t>Lviv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region</a:t>
            </a:r>
            <a:r>
              <a:rPr lang="uk-UA" sz="2400">
                <a:solidFill>
                  <a:schemeClr val="dk1"/>
                </a:solidFill>
              </a:rPr>
              <a:t>.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Power</a:t>
            </a:r>
            <a:r>
              <a:rPr lang="uk-UA" sz="2000">
                <a:solidFill>
                  <a:schemeClr val="dk1"/>
                </a:solidFill>
              </a:rPr>
              <a:t> 100 </a:t>
            </a:r>
            <a:r>
              <a:rPr lang="uk-UA" sz="2000" err="1">
                <a:solidFill>
                  <a:schemeClr val="dk1"/>
                </a:solidFill>
              </a:rPr>
              <a:t>kW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Own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funds</a:t>
            </a:r>
            <a:r>
              <a:rPr lang="uk-UA" sz="2000">
                <a:solidFill>
                  <a:schemeClr val="dk1"/>
                </a:solidFill>
              </a:rPr>
              <a:t> of </a:t>
            </a:r>
            <a:r>
              <a:rPr lang="en-US" sz="2000">
                <a:solidFill>
                  <a:schemeClr val="dk1"/>
                </a:solidFill>
              </a:rPr>
              <a:t>a </a:t>
            </a:r>
            <a:r>
              <a:rPr lang="uk-UA" sz="2000" err="1">
                <a:solidFill>
                  <a:schemeClr val="dk1"/>
                </a:solidFill>
              </a:rPr>
              <a:t>community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Water utility</a:t>
            </a:r>
            <a:r>
              <a:rPr lang="uk-UA" sz="2400"/>
              <a:t> Zvia</a:t>
            </a:r>
            <a:r>
              <a:rPr lang="en-US" sz="2400"/>
              <a:t>h</a:t>
            </a:r>
            <a:r>
              <a:rPr lang="uk-UA" sz="2400"/>
              <a:t>el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Power</a:t>
            </a:r>
            <a:r>
              <a:rPr lang="uk-UA" sz="2000">
                <a:solidFill>
                  <a:schemeClr val="dk1"/>
                </a:solidFill>
              </a:rPr>
              <a:t> 150 </a:t>
            </a:r>
            <a:r>
              <a:rPr lang="uk-UA" sz="2000" err="1">
                <a:solidFill>
                  <a:schemeClr val="dk1"/>
                </a:solidFill>
              </a:rPr>
              <a:t>kW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Own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funds</a:t>
            </a:r>
            <a:r>
              <a:rPr lang="uk-UA" sz="2000">
                <a:solidFill>
                  <a:schemeClr val="dk1"/>
                </a:solidFill>
              </a:rPr>
              <a:t> of </a:t>
            </a:r>
            <a:r>
              <a:rPr lang="en-US" sz="2000"/>
              <a:t>a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community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chemeClr val="dk1"/>
              </a:solidFill>
            </a:endParaRPr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>
                <a:solidFill>
                  <a:schemeClr val="dk1"/>
                </a:solidFill>
              </a:rPr>
              <a:t>Regional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dentistry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in</a:t>
            </a:r>
            <a:r>
              <a:rPr lang="uk-UA" sz="2400">
                <a:solidFill>
                  <a:schemeClr val="dk1"/>
                </a:solidFill>
              </a:rPr>
              <a:t> </a:t>
            </a:r>
            <a:r>
              <a:rPr lang="uk-UA" sz="2400" err="1">
                <a:solidFill>
                  <a:schemeClr val="dk1"/>
                </a:solidFill>
              </a:rPr>
              <a:t>Rivne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Power</a:t>
            </a:r>
            <a:r>
              <a:rPr lang="uk-UA" sz="2000">
                <a:solidFill>
                  <a:schemeClr val="dk1"/>
                </a:solidFill>
              </a:rPr>
              <a:t> 34 </a:t>
            </a:r>
            <a:r>
              <a:rPr lang="uk-UA" sz="2000" err="1">
                <a:solidFill>
                  <a:schemeClr val="dk1"/>
                </a:solidFill>
              </a:rPr>
              <a:t>kW</a:t>
            </a:r>
            <a:endParaRPr/>
          </a:p>
          <a:p>
            <a: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>
                <a:solidFill>
                  <a:schemeClr val="dk1"/>
                </a:solidFill>
              </a:rPr>
              <a:t>Funds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from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the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German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Embassy</a:t>
            </a:r>
            <a:r>
              <a:rPr lang="uk-UA" sz="2000">
                <a:solidFill>
                  <a:schemeClr val="dk1"/>
                </a:solidFill>
              </a:rPr>
              <a:t>, </a:t>
            </a:r>
            <a:r>
              <a:rPr lang="uk-UA" sz="2000" err="1">
                <a:solidFill>
                  <a:schemeClr val="dk1"/>
                </a:solidFill>
              </a:rPr>
              <a:t>community</a:t>
            </a:r>
            <a:r>
              <a:rPr lang="uk-UA" sz="2000">
                <a:solidFill>
                  <a:schemeClr val="dk1"/>
                </a:solidFill>
              </a:rPr>
              <a:t> </a:t>
            </a:r>
            <a:r>
              <a:rPr lang="uk-UA" sz="2000" err="1">
                <a:solidFill>
                  <a:schemeClr val="dk1"/>
                </a:solidFill>
              </a:rPr>
              <a:t>funds</a:t>
            </a:r>
            <a:r>
              <a:rPr lang="uk-UA" sz="2000">
                <a:solidFill>
                  <a:schemeClr val="dk1"/>
                </a:solidFill>
              </a:rPr>
              <a:t>, NGO </a:t>
            </a:r>
            <a:r>
              <a:rPr lang="uk-UA" sz="2000" err="1">
                <a:solidFill>
                  <a:schemeClr val="dk1"/>
                </a:solidFill>
              </a:rPr>
              <a:t>Ecoclub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sz="200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00">
              <a:solidFill>
                <a:schemeClr val="dk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FE56DE4-4B61-0DC6-15A7-8314B7526A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749" y="1574084"/>
            <a:ext cx="3074724" cy="39243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4DF53F-D0E3-563B-F046-2EAB8A0E89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527" y="1577233"/>
            <a:ext cx="2903220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226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Nizhyn</a:t>
            </a:r>
            <a:r>
              <a:rPr lang="uk-UA"/>
              <a:t>, </a:t>
            </a:r>
            <a:r>
              <a:rPr lang="uk-UA" err="1"/>
              <a:t>Chernihiv</a:t>
            </a:r>
            <a:r>
              <a:rPr lang="uk-UA"/>
              <a:t> </a:t>
            </a:r>
            <a:r>
              <a:rPr lang="uk-UA" err="1"/>
              <a:t>region</a:t>
            </a:r>
            <a:r>
              <a:rPr lang="uk-UA"/>
              <a:t>, </a:t>
            </a:r>
            <a:r>
              <a:rPr lang="uk-UA" err="1"/>
              <a:t>maternity</a:t>
            </a:r>
            <a:r>
              <a:rPr lang="uk-UA"/>
              <a:t> </a:t>
            </a:r>
            <a:r>
              <a:rPr lang="uk-UA" err="1"/>
              <a:t>hospital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Brovary</a:t>
            </a:r>
            <a:r>
              <a:rPr lang="uk-UA"/>
              <a:t>, </a:t>
            </a:r>
            <a:r>
              <a:rPr lang="uk-UA" err="1"/>
              <a:t>Kyiv</a:t>
            </a:r>
            <a:r>
              <a:rPr lang="uk-UA"/>
              <a:t> </a:t>
            </a:r>
            <a:r>
              <a:rPr lang="uk-UA" err="1"/>
              <a:t>region</a:t>
            </a:r>
            <a:r>
              <a:rPr lang="uk-UA"/>
              <a:t>, </a:t>
            </a:r>
            <a:r>
              <a:rPr lang="uk-UA" err="1"/>
              <a:t>children's</a:t>
            </a:r>
            <a:r>
              <a:rPr lang="uk-UA"/>
              <a:t> </a:t>
            </a:r>
            <a:r>
              <a:rPr lang="uk-UA" err="1"/>
              <a:t>hospital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Mykolaiv</a:t>
            </a:r>
            <a:r>
              <a:rPr lang="uk-UA"/>
              <a:t> </a:t>
            </a:r>
            <a:r>
              <a:rPr lang="uk-UA" err="1"/>
              <a:t>Children's</a:t>
            </a:r>
            <a:r>
              <a:rPr lang="uk-UA"/>
              <a:t> </a:t>
            </a:r>
            <a:r>
              <a:rPr lang="uk-UA" err="1"/>
              <a:t>Hospital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Zvia</a:t>
            </a:r>
            <a:r>
              <a:rPr lang="en-US"/>
              <a:t>h</a:t>
            </a:r>
            <a:r>
              <a:rPr lang="uk-UA" err="1"/>
              <a:t>el</a:t>
            </a:r>
            <a:r>
              <a:rPr lang="uk-UA"/>
              <a:t>, </a:t>
            </a:r>
            <a:r>
              <a:rPr lang="uk-UA" err="1"/>
              <a:t>kindergarten</a:t>
            </a:r>
            <a:endParaRPr/>
          </a:p>
          <a:p>
            <a:r>
              <a:rPr lang="uk-UA" err="1"/>
              <a:t>Sumy</a:t>
            </a:r>
            <a:r>
              <a:rPr lang="uk-UA"/>
              <a:t>, </a:t>
            </a:r>
            <a:r>
              <a:rPr lang="uk-UA" err="1"/>
              <a:t>object</a:t>
            </a:r>
            <a:r>
              <a:rPr lang="uk-UA"/>
              <a:t> </a:t>
            </a:r>
            <a:r>
              <a:rPr lang="uk-UA" err="1"/>
              <a:t>of</a:t>
            </a:r>
            <a:r>
              <a:rPr lang="uk-UA"/>
              <a:t> </a:t>
            </a:r>
            <a:r>
              <a:rPr lang="uk-UA" err="1"/>
              <a:t>nature</a:t>
            </a:r>
            <a:r>
              <a:rPr lang="uk-UA"/>
              <a:t> </a:t>
            </a:r>
            <a:r>
              <a:rPr lang="uk-UA" err="1"/>
              <a:t>reserve</a:t>
            </a:r>
            <a:r>
              <a:rPr lang="uk-UA"/>
              <a:t> </a:t>
            </a:r>
            <a:r>
              <a:rPr lang="uk-UA" err="1"/>
              <a:t>fund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Preparation of documentation and completion of construction in 2023</a:t>
            </a:r>
            <a:endParaRPr sz="4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6397580" y="1225216"/>
            <a:ext cx="4887268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Kamianka, Chyhyryn, Bohuslav water utilities - support from Skatek for a total of EUR 110 thousand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Water utilities on a competitive basis for a total of 260 thousand euros - support from Oxfam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Plans for 2024</a:t>
            </a:r>
            <a:endParaRPr sz="4000"/>
          </a:p>
        </p:txBody>
      </p:sp>
      <p:sp>
        <p:nvSpPr>
          <p:cNvPr id="129" name="Google Shape;129;p16"/>
          <p:cNvSpPr txBox="1"/>
          <p:nvPr/>
        </p:nvSpPr>
        <p:spPr>
          <a:xfrm>
            <a:off x="1018503" y="6124440"/>
            <a:ext cx="33656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Solar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hospital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400" b="0" i="0" u="none" strike="noStrike" cap="none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Zhytomyr</a:t>
            </a: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id="2" name="Рисунок 1" descr="Зображення, що містить просто неба, небо, особа, одежа&#10;&#10;Опис створено автоматично">
            <a:extLst>
              <a:ext uri="{FF2B5EF4-FFF2-40B4-BE49-F238E27FC236}">
                <a16:creationId xmlns:a16="http://schemas.microsoft.com/office/drawing/2014/main" id="{255EE887-6B95-E7D9-718B-1CBF18B3A7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386" y="1220272"/>
            <a:ext cx="4803821" cy="47716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838200" y="2008681"/>
            <a:ext cx="10704226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Korosten</a:t>
            </a:r>
            <a:r>
              <a:rPr lang="uk-UA"/>
              <a:t> - </a:t>
            </a:r>
            <a:r>
              <a:rPr lang="uk-UA" err="1"/>
              <a:t>won</a:t>
            </a:r>
            <a:r>
              <a:rPr lang="uk-UA"/>
              <a:t> </a:t>
            </a:r>
            <a:r>
              <a:rPr lang="uk-UA" err="1"/>
              <a:t>funds</a:t>
            </a:r>
            <a:r>
              <a:rPr lang="uk-UA"/>
              <a:t> </a:t>
            </a:r>
            <a:r>
              <a:rPr lang="uk-UA" err="1"/>
              <a:t>from</a:t>
            </a:r>
            <a:r>
              <a:rPr lang="uk-UA"/>
              <a:t> GIZ </a:t>
            </a:r>
            <a:r>
              <a:rPr lang="uk-UA" err="1"/>
              <a:t>based</a:t>
            </a:r>
            <a:r>
              <a:rPr lang="uk-UA"/>
              <a:t> </a:t>
            </a:r>
            <a:r>
              <a:rPr lang="uk-UA" err="1"/>
              <a:t>on</a:t>
            </a:r>
            <a:r>
              <a:rPr lang="uk-UA"/>
              <a:t>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results</a:t>
            </a:r>
            <a:r>
              <a:rPr lang="uk-UA"/>
              <a:t> of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pre-feasibility</a:t>
            </a:r>
            <a:r>
              <a:rPr lang="uk-UA"/>
              <a:t> </a:t>
            </a:r>
            <a:r>
              <a:rPr lang="uk-UA" err="1"/>
              <a:t>study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Vinnytsia</a:t>
            </a:r>
            <a:r>
              <a:rPr lang="uk-UA"/>
              <a:t> - </a:t>
            </a:r>
            <a:r>
              <a:rPr lang="uk-UA" err="1"/>
              <a:t>development</a:t>
            </a:r>
            <a:r>
              <a:rPr lang="uk-UA"/>
              <a:t> of </a:t>
            </a:r>
            <a:r>
              <a:rPr lang="uk-UA" err="1"/>
              <a:t>project</a:t>
            </a:r>
            <a:r>
              <a:rPr lang="uk-UA"/>
              <a:t> </a:t>
            </a:r>
            <a:r>
              <a:rPr lang="uk-UA" err="1"/>
              <a:t>design</a:t>
            </a:r>
            <a:r>
              <a:rPr lang="uk-UA"/>
              <a:t> </a:t>
            </a:r>
            <a:r>
              <a:rPr lang="uk-UA" err="1"/>
              <a:t>and</a:t>
            </a:r>
            <a:r>
              <a:rPr lang="uk-UA"/>
              <a:t> </a:t>
            </a:r>
            <a:r>
              <a:rPr lang="uk-UA" err="1"/>
              <a:t>construction</a:t>
            </a:r>
            <a:r>
              <a:rPr lang="uk-UA"/>
              <a:t> of </a:t>
            </a:r>
            <a:r>
              <a:rPr lang="uk-UA" err="1"/>
              <a:t>SPPs</a:t>
            </a:r>
            <a:r>
              <a:rPr lang="uk-UA"/>
              <a:t> </a:t>
            </a:r>
            <a:r>
              <a:rPr lang="uk-UA" err="1"/>
              <a:t>at</a:t>
            </a:r>
            <a:r>
              <a:rPr lang="uk-UA"/>
              <a:t> </a:t>
            </a:r>
            <a:r>
              <a:rPr lang="uk-UA" err="1"/>
              <a:t>three</a:t>
            </a:r>
            <a:r>
              <a:rPr lang="uk-UA"/>
              <a:t> </a:t>
            </a:r>
            <a:r>
              <a:rPr lang="uk-UA" err="1"/>
              <a:t>hospitals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Involvement in the process</a:t>
            </a:r>
            <a:endParaRPr sz="4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</a:pPr>
            <a:r>
              <a:rPr lang="uk-UA"/>
              <a:t>Forms and features of financing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Methods of financing</a:t>
            </a:r>
            <a:endParaRPr sz="4000"/>
          </a:p>
        </p:txBody>
      </p:sp>
      <p:grpSp>
        <p:nvGrpSpPr>
          <p:cNvPr id="146" name="Google Shape;146;p19"/>
          <p:cNvGrpSpPr/>
          <p:nvPr/>
        </p:nvGrpSpPr>
        <p:grpSpPr>
          <a:xfrm>
            <a:off x="2421370" y="1251489"/>
            <a:ext cx="7034298" cy="4773273"/>
            <a:chOff x="927850" y="1809"/>
            <a:chExt cx="7034298" cy="4773273"/>
          </a:xfrm>
        </p:grpSpPr>
        <p:sp>
          <p:nvSpPr>
            <p:cNvPr id="147" name="Google Shape;147;p19"/>
            <p:cNvSpPr/>
            <p:nvPr/>
          </p:nvSpPr>
          <p:spPr>
            <a:xfrm>
              <a:off x="927850" y="1809"/>
              <a:ext cx="2009799" cy="1004899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 txBox="1"/>
            <p:nvPr/>
          </p:nvSpPr>
          <p:spPr>
            <a:xfrm>
              <a:off x="957282" y="31241"/>
              <a:ext cx="195093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Donor Funds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1128830" y="1006709"/>
              <a:ext cx="200979" cy="7536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17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1329810" y="1257934"/>
              <a:ext cx="1607839" cy="10048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1359242" y="1287366"/>
              <a:ext cx="154897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Through the account of </a:t>
              </a:r>
              <a:r>
                <a:rPr lang="en-US" sz="1800" b="0" i="0" u="none" strike="noStrike" cap="none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Ecoclub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1128830" y="1006709"/>
              <a:ext cx="200979" cy="20097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17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1329810" y="2514058"/>
              <a:ext cx="1607839" cy="10048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1359242" y="2543490"/>
              <a:ext cx="154897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Through the community account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1128830" y="1006709"/>
              <a:ext cx="200979" cy="32659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17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1329810" y="3770183"/>
              <a:ext cx="1607839" cy="10048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 txBox="1"/>
            <p:nvPr/>
          </p:nvSpPr>
          <p:spPr>
            <a:xfrm>
              <a:off x="1359242" y="3799615"/>
              <a:ext cx="154897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-UA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Через рахунок донора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440100" y="1809"/>
              <a:ext cx="2009799" cy="1004899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 txBox="1"/>
            <p:nvPr/>
          </p:nvSpPr>
          <p:spPr>
            <a:xfrm>
              <a:off x="3469532" y="31241"/>
              <a:ext cx="195093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Community's own funds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3641080" y="1006709"/>
              <a:ext cx="200979" cy="7536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17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3842060" y="1257934"/>
              <a:ext cx="1607839" cy="10048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3871492" y="1287366"/>
              <a:ext cx="154897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Support of </a:t>
              </a:r>
              <a:r>
                <a:rPr lang="en-US" sz="1800" b="0" i="0" u="none" strike="noStrike" cap="none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Ecoclub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at all stages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5952349" y="1809"/>
              <a:ext cx="2009799" cy="1004899"/>
            </a:xfrm>
            <a:prstGeom prst="roundRect">
              <a:avLst>
                <a:gd name="adj" fmla="val 10000"/>
              </a:avLst>
            </a:prstGeom>
            <a:solidFill>
              <a:srgbClr val="539E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5981781" y="31241"/>
              <a:ext cx="195093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800" tIns="29200" rIns="43800" bIns="29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Equipment</a:t>
              </a:r>
              <a:endParaRPr sz="2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6153329" y="1006709"/>
              <a:ext cx="200979" cy="75367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17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6354309" y="1257934"/>
              <a:ext cx="1607839" cy="100489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539E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 txBox="1"/>
            <p:nvPr/>
          </p:nvSpPr>
          <p:spPr>
            <a:xfrm>
              <a:off x="6383741" y="1287366"/>
              <a:ext cx="1548975" cy="946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Support of </a:t>
              </a:r>
              <a:r>
                <a:rPr lang="en-US" sz="1800" b="0" i="0" u="none" strike="noStrike" cap="none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Ecoclub</a:t>
              </a: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at all stages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>
            <a:off x="6762482" y="1386203"/>
            <a:ext cx="5155580" cy="4818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Small</a:t>
            </a:r>
            <a:r>
              <a:rPr lang="uk-UA" sz="2400"/>
              <a:t> </a:t>
            </a:r>
            <a:r>
              <a:rPr lang="uk-UA" sz="2400" err="1"/>
              <a:t>donations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</a:t>
            </a:r>
            <a:r>
              <a:rPr lang="uk-UA" sz="2400" err="1"/>
              <a:t>people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uk-UA" sz="2400" err="1"/>
              <a:t>businesses</a:t>
            </a:r>
            <a:r>
              <a:rPr lang="uk-UA" sz="2400"/>
              <a:t> </a:t>
            </a:r>
            <a:r>
              <a:rPr lang="uk-UA" sz="2400" err="1"/>
              <a:t>around</a:t>
            </a:r>
            <a:r>
              <a:rPr lang="uk-UA" sz="2400"/>
              <a:t> </a:t>
            </a:r>
            <a:r>
              <a:rPr lang="uk-UA" sz="2400" err="1"/>
              <a:t>the</a:t>
            </a:r>
            <a:r>
              <a:rPr lang="uk-UA" sz="2400"/>
              <a:t> </a:t>
            </a:r>
            <a:r>
              <a:rPr lang="uk-UA" sz="2400" err="1"/>
              <a:t>world</a:t>
            </a:r>
            <a:endParaRPr err="1"/>
          </a:p>
          <a:p>
            <a:pPr marL="5334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uk-UA" sz="2000" i="1" err="1"/>
              <a:t>The</a:t>
            </a:r>
            <a:r>
              <a:rPr lang="uk-UA" sz="2000" i="1"/>
              <a:t> </a:t>
            </a:r>
            <a:r>
              <a:rPr lang="uk-UA" sz="2000" i="1" err="1"/>
              <a:t>source</a:t>
            </a:r>
            <a:r>
              <a:rPr lang="uk-UA" sz="2000" i="1"/>
              <a:t> </a:t>
            </a:r>
            <a:r>
              <a:rPr lang="uk-UA" sz="2000" i="1" err="1"/>
              <a:t>seems</a:t>
            </a:r>
            <a:r>
              <a:rPr lang="uk-UA" sz="2000" i="1"/>
              <a:t> </a:t>
            </a:r>
            <a:r>
              <a:rPr lang="uk-UA" sz="2000" i="1" err="1"/>
              <a:t>to</a:t>
            </a:r>
            <a:r>
              <a:rPr lang="uk-UA" sz="2000" i="1"/>
              <a:t> </a:t>
            </a:r>
            <a:r>
              <a:rPr lang="uk-UA" sz="2000" i="1" err="1"/>
              <a:t>be</a:t>
            </a:r>
            <a:r>
              <a:rPr lang="uk-UA" sz="2000" i="1"/>
              <a:t> </a:t>
            </a:r>
            <a:r>
              <a:rPr lang="uk-UA" sz="2000" i="1" err="1"/>
              <a:t>expired</a:t>
            </a:r>
            <a:endParaRPr err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Oxfam</a:t>
            </a:r>
            <a:endParaRPr sz="2400" err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European</a:t>
            </a:r>
            <a:r>
              <a:rPr lang="uk-UA" sz="2400"/>
              <a:t> </a:t>
            </a:r>
            <a:r>
              <a:rPr lang="uk-UA" sz="2400" err="1"/>
              <a:t>Climate</a:t>
            </a:r>
            <a:r>
              <a:rPr lang="uk-UA" sz="2400"/>
              <a:t> </a:t>
            </a:r>
            <a:r>
              <a:rPr lang="uk-UA" sz="2400" err="1"/>
              <a:t>Foundation</a:t>
            </a:r>
            <a:endParaRPr err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Grant</a:t>
            </a:r>
            <a:r>
              <a:rPr lang="uk-UA" sz="2400"/>
              <a:t> </a:t>
            </a:r>
            <a:r>
              <a:rPr lang="uk-UA" sz="2400" err="1"/>
              <a:t>support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</a:t>
            </a:r>
            <a:r>
              <a:rPr lang="uk-UA" sz="2400" err="1"/>
              <a:t>governments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uk-UA" sz="2400" err="1"/>
              <a:t>the</a:t>
            </a:r>
            <a:r>
              <a:rPr lang="uk-UA" sz="2400"/>
              <a:t> </a:t>
            </a:r>
            <a:r>
              <a:rPr lang="uk-UA" sz="2400" err="1"/>
              <a:t>European</a:t>
            </a:r>
            <a:r>
              <a:rPr lang="uk-UA" sz="2400"/>
              <a:t> </a:t>
            </a:r>
            <a:r>
              <a:rPr lang="uk-UA" sz="2400" err="1"/>
              <a:t>Commission</a:t>
            </a:r>
            <a:endParaRPr err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Targeted</a:t>
            </a:r>
            <a:r>
              <a:rPr lang="uk-UA" sz="2400"/>
              <a:t> </a:t>
            </a:r>
            <a:r>
              <a:rPr lang="uk-UA" sz="2400" err="1"/>
              <a:t>donations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</a:t>
            </a:r>
            <a:r>
              <a:rPr lang="uk-UA" sz="2400" err="1"/>
              <a:t>foreign</a:t>
            </a:r>
            <a:r>
              <a:rPr lang="uk-UA" sz="2400"/>
              <a:t> </a:t>
            </a:r>
            <a:r>
              <a:rPr lang="uk-UA" sz="2400" err="1"/>
              <a:t>companies</a:t>
            </a:r>
            <a:endParaRPr err="1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Community</a:t>
            </a:r>
            <a:r>
              <a:rPr lang="uk-UA" sz="2400"/>
              <a:t> </a:t>
            </a:r>
            <a:r>
              <a:rPr lang="uk-UA" sz="2400" err="1"/>
              <a:t>funds</a:t>
            </a:r>
            <a:endParaRPr sz="2400" err="1"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934792" y="253543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Where the money comes from</a:t>
            </a:r>
            <a:endParaRPr sz="4000"/>
          </a:p>
        </p:txBody>
      </p:sp>
      <p:sp>
        <p:nvSpPr>
          <p:cNvPr id="174" name="Google Shape;174;p20"/>
          <p:cNvSpPr txBox="1"/>
          <p:nvPr/>
        </p:nvSpPr>
        <p:spPr>
          <a:xfrm>
            <a:off x="779707" y="5747196"/>
            <a:ext cx="41598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process of signing an agreement to start installing a solar power plant in Brovary, Kyiv region.</a:t>
            </a:r>
            <a:endParaRPr/>
          </a:p>
        </p:txBody>
      </p:sp>
      <p:pic>
        <p:nvPicPr>
          <p:cNvPr id="2" name="Рисунок 1" descr="Зображення, що містить особа, одежа, у приміщенні, Обличчя людини&#10;&#10;Опис створено автоматично">
            <a:extLst>
              <a:ext uri="{FF2B5EF4-FFF2-40B4-BE49-F238E27FC236}">
                <a16:creationId xmlns:a16="http://schemas.microsoft.com/office/drawing/2014/main" id="{93323E5C-7894-B981-4945-FC8D78021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14" y="1425262"/>
            <a:ext cx="2742530" cy="4114800"/>
          </a:xfrm>
          <a:prstGeom prst="rect">
            <a:avLst/>
          </a:prstGeom>
        </p:spPr>
      </p:pic>
      <p:pic>
        <p:nvPicPr>
          <p:cNvPr id="3" name="Рисунок 2" descr="Зображення, що містить одежа, особа, Обличчя людини, у приміщенні&#10;&#10;Опис створено автоматично">
            <a:extLst>
              <a:ext uri="{FF2B5EF4-FFF2-40B4-BE49-F238E27FC236}">
                <a16:creationId xmlns:a16="http://schemas.microsoft.com/office/drawing/2014/main" id="{2DC60106-80F7-207A-F970-0988D5169F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622" y="1425262"/>
            <a:ext cx="274253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uk-UA" err="1"/>
              <a:t>More</a:t>
            </a:r>
            <a:r>
              <a:rPr lang="uk-UA"/>
              <a:t> </a:t>
            </a:r>
            <a:r>
              <a:rPr lang="uk-UA" err="1"/>
              <a:t>about</a:t>
            </a:r>
            <a:br>
              <a:rPr lang="uk-UA"/>
            </a:br>
            <a:r>
              <a:rPr lang="uk-UA"/>
              <a:t>NGO </a:t>
            </a:r>
            <a:r>
              <a:rPr lang="uk-UA" err="1"/>
              <a:t>Ecoclub</a:t>
            </a:r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Why some communities manage to build SPPs, while others do not</a:t>
            </a:r>
            <a:endParaRPr sz="4000"/>
          </a:p>
        </p:txBody>
      </p:sp>
      <p:sp>
        <p:nvSpPr>
          <p:cNvPr id="180" name="Google Shape;180;p21"/>
          <p:cNvSpPr/>
          <p:nvPr/>
        </p:nvSpPr>
        <p:spPr>
          <a:xfrm>
            <a:off x="839130" y="1505137"/>
            <a:ext cx="5613042" cy="405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High-quality source data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Co-financing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Readiness to work quickly (energy management at the proper level)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Providing 1000 and 1 clarifying answers to an additional request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Willingness to take responsibility 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uk-UA" sz="24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Solving any issue on the spot</a:t>
            </a:r>
            <a:endParaRPr sz="24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E10832-FB69-1085-8534-C0A92C1D30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336" y="1462213"/>
            <a:ext cx="3843488" cy="43273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uk-UA" err="1"/>
              <a:t>How</a:t>
            </a:r>
            <a:r>
              <a:rPr lang="uk-UA"/>
              <a:t> </a:t>
            </a:r>
            <a:r>
              <a:rPr lang="uk-UA" err="1"/>
              <a:t>they</a:t>
            </a:r>
            <a:r>
              <a:rPr lang="uk-UA"/>
              <a:t> </a:t>
            </a:r>
            <a:r>
              <a:rPr lang="uk-UA" err="1"/>
              <a:t>are</a:t>
            </a:r>
            <a:r>
              <a:rPr lang="uk-UA"/>
              <a:t> </a:t>
            </a:r>
            <a:r>
              <a:rPr lang="uk-UA" err="1"/>
              <a:t>being</a:t>
            </a:r>
            <a:r>
              <a:rPr lang="uk-UA"/>
              <a:t> </a:t>
            </a:r>
            <a:r>
              <a:rPr lang="uk-UA" err="1"/>
              <a:t>installed</a:t>
            </a:r>
            <a:r>
              <a:rPr lang="uk-UA"/>
              <a:t>: </a:t>
            </a:r>
            <a:r>
              <a:rPr lang="uk-UA" err="1"/>
              <a:t>step</a:t>
            </a:r>
            <a:r>
              <a:rPr lang="uk-UA"/>
              <a:t> </a:t>
            </a:r>
            <a:r>
              <a:rPr lang="uk-UA" err="1"/>
              <a:t>by</a:t>
            </a:r>
            <a:r>
              <a:rPr lang="uk-UA"/>
              <a:t> </a:t>
            </a:r>
            <a:r>
              <a:rPr lang="uk-UA" err="1"/>
              <a:t>step</a:t>
            </a:r>
            <a:endParaRPr err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What the process looks like</a:t>
            </a:r>
            <a:endParaRPr sz="4000"/>
          </a:p>
        </p:txBody>
      </p:sp>
      <p:sp>
        <p:nvSpPr>
          <p:cNvPr id="191" name="Google Shape;191;p23"/>
          <p:cNvSpPr/>
          <p:nvPr/>
        </p:nvSpPr>
        <p:spPr>
          <a:xfrm>
            <a:off x="987667" y="1303485"/>
            <a:ext cx="10546080" cy="47447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EC152-329D-1C5A-C97F-7257A96C3A34}"/>
              </a:ext>
            </a:extLst>
          </p:cNvPr>
          <p:cNvSpPr txBox="1"/>
          <p:nvPr/>
        </p:nvSpPr>
        <p:spPr>
          <a:xfrm>
            <a:off x="1376038" y="1624614"/>
            <a:ext cx="7428390" cy="3847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Selection of the community and the facility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Preliminary feasibility study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 survey, or feasibility study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Roof/land plot inspection report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estimate documentation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</a:p>
          <a:p>
            <a:pPr marL="114300" marR="0" lvl="1" indent="-254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campaign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5957552" y="1450597"/>
            <a:ext cx="586740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form</a:t>
            </a:r>
            <a:r>
              <a:rPr lang="uk-UA"/>
              <a:t> </a:t>
            </a:r>
            <a:r>
              <a:rPr lang="uk-UA" err="1"/>
              <a:t>is</a:t>
            </a:r>
            <a:r>
              <a:rPr lang="uk-UA"/>
              <a:t> </a:t>
            </a:r>
            <a:r>
              <a:rPr lang="uk-UA" err="1"/>
              <a:t>available</a:t>
            </a:r>
            <a:r>
              <a:rPr lang="uk-UA"/>
              <a:t> </a:t>
            </a:r>
            <a:r>
              <a:rPr lang="uk-UA" err="1"/>
              <a:t>on</a:t>
            </a:r>
            <a:r>
              <a:rPr lang="uk-UA"/>
              <a:t>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Ecoclub's</a:t>
            </a:r>
            <a:r>
              <a:rPr lang="uk-UA"/>
              <a:t> </a:t>
            </a:r>
            <a:r>
              <a:rPr lang="uk-UA" err="1"/>
              <a:t>website</a:t>
            </a:r>
            <a:r>
              <a:rPr lang="uk-UA"/>
              <a:t> - </a:t>
            </a:r>
            <a:r>
              <a:rPr lang="uk-UA" u="sng">
                <a:solidFill>
                  <a:schemeClr val="hlink"/>
                </a:solidFill>
                <a:hlinkClick r:id="rId3"/>
              </a:rPr>
              <a:t>https://forms.office.com/e/G7xj7rd35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Political</a:t>
            </a:r>
            <a:r>
              <a:rPr lang="uk-UA"/>
              <a:t> </a:t>
            </a:r>
            <a:r>
              <a:rPr lang="uk-UA" err="1"/>
              <a:t>will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High-quality</a:t>
            </a:r>
            <a:r>
              <a:rPr lang="uk-UA"/>
              <a:t> </a:t>
            </a:r>
            <a:r>
              <a:rPr lang="uk-UA" err="1"/>
              <a:t>initial</a:t>
            </a:r>
            <a:r>
              <a:rPr lang="uk-UA"/>
              <a:t> </a:t>
            </a:r>
            <a:r>
              <a:rPr lang="uk-UA" err="1"/>
              <a:t>data</a:t>
            </a:r>
            <a:r>
              <a:rPr lang="uk-UA"/>
              <a:t> </a:t>
            </a:r>
            <a:r>
              <a:rPr lang="uk-UA" err="1"/>
              <a:t>about</a:t>
            </a:r>
            <a:r>
              <a:rPr lang="uk-UA"/>
              <a:t>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object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Co-financing</a:t>
            </a:r>
            <a:r>
              <a:rPr lang="uk-UA"/>
              <a:t> (</a:t>
            </a:r>
            <a:r>
              <a:rPr lang="uk-UA" err="1"/>
              <a:t>optional</a:t>
            </a:r>
            <a:r>
              <a:rPr lang="uk-UA"/>
              <a:t>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Selection of the community and the facility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9273" y="1447872"/>
            <a:ext cx="4797742" cy="3224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838200" y="1461329"/>
            <a:ext cx="491236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First assessment of project feasibility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We speak to donors in the language of numbers and facts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We have already made 30 and plan to make 20 more by the end of the year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Preliminary feasibility study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0560" y="1462505"/>
            <a:ext cx="2981433" cy="4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4670" y="1462505"/>
            <a:ext cx="2974646" cy="42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61419" y="1462505"/>
            <a:ext cx="2995257" cy="42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5979016" y="1193020"/>
            <a:ext cx="4611853" cy="47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Only</a:t>
            </a:r>
            <a:r>
              <a:rPr lang="uk-UA"/>
              <a:t> </a:t>
            </a:r>
            <a:r>
              <a:rPr lang="uk-UA" err="1"/>
              <a:t>when</a:t>
            </a:r>
            <a:r>
              <a:rPr lang="uk-UA"/>
              <a:t> </a:t>
            </a:r>
            <a:r>
              <a:rPr lang="uk-UA" err="1"/>
              <a:t>there</a:t>
            </a:r>
            <a:r>
              <a:rPr lang="uk-UA"/>
              <a:t> </a:t>
            </a:r>
            <a:r>
              <a:rPr lang="uk-UA" err="1"/>
              <a:t>are</a:t>
            </a:r>
            <a:r>
              <a:rPr lang="uk-UA"/>
              <a:t> </a:t>
            </a:r>
            <a:r>
              <a:rPr lang="uk-UA" err="1"/>
              <a:t>serious</a:t>
            </a:r>
            <a:r>
              <a:rPr lang="uk-UA"/>
              <a:t> </a:t>
            </a:r>
            <a:r>
              <a:rPr lang="uk-UA" err="1"/>
              <a:t>developments</a:t>
            </a:r>
            <a:r>
              <a:rPr lang="uk-UA"/>
              <a:t> </a:t>
            </a:r>
            <a:r>
              <a:rPr lang="uk-UA" err="1"/>
              <a:t>in</a:t>
            </a:r>
            <a:r>
              <a:rPr lang="uk-UA"/>
              <a:t> </a:t>
            </a:r>
            <a:r>
              <a:rPr lang="uk-UA" err="1"/>
              <a:t>financing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Detailing</a:t>
            </a:r>
            <a:r>
              <a:rPr lang="uk-UA"/>
              <a:t> </a:t>
            </a:r>
            <a:r>
              <a:rPr lang="uk-UA" err="1"/>
              <a:t>and</a:t>
            </a:r>
            <a:r>
              <a:rPr lang="uk-UA"/>
              <a:t> </a:t>
            </a:r>
            <a:r>
              <a:rPr lang="uk-UA" err="1"/>
              <a:t>final</a:t>
            </a:r>
            <a:r>
              <a:rPr lang="uk-UA"/>
              <a:t> </a:t>
            </a:r>
            <a:r>
              <a:rPr lang="uk-UA" err="1"/>
              <a:t>technical</a:t>
            </a:r>
            <a:r>
              <a:rPr lang="uk-UA"/>
              <a:t> </a:t>
            </a:r>
            <a:r>
              <a:rPr lang="uk-UA" err="1"/>
              <a:t>solutions</a:t>
            </a:r>
            <a:r>
              <a:rPr lang="uk-UA"/>
              <a:t> </a:t>
            </a:r>
            <a:r>
              <a:rPr lang="uk-UA" err="1"/>
              <a:t>for</a:t>
            </a:r>
            <a:r>
              <a:rPr lang="uk-UA"/>
              <a:t>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design</a:t>
            </a:r>
            <a:r>
              <a:rPr lang="uk-UA"/>
              <a:t> </a:t>
            </a:r>
            <a:r>
              <a:rPr lang="uk-UA" err="1"/>
              <a:t>and</a:t>
            </a:r>
            <a:r>
              <a:rPr lang="uk-UA"/>
              <a:t> </a:t>
            </a:r>
            <a:r>
              <a:rPr lang="uk-UA" err="1"/>
              <a:t>construction</a:t>
            </a:r>
            <a:r>
              <a:rPr lang="uk-UA"/>
              <a:t> </a:t>
            </a:r>
            <a:r>
              <a:rPr lang="uk-UA" err="1"/>
              <a:t>project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Technical</a:t>
            </a:r>
            <a:r>
              <a:rPr lang="uk-UA"/>
              <a:t> </a:t>
            </a:r>
            <a:r>
              <a:rPr lang="uk-UA" err="1"/>
              <a:t>condition</a:t>
            </a:r>
            <a:r>
              <a:rPr lang="uk-UA"/>
              <a:t> of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roof</a:t>
            </a:r>
            <a:r>
              <a:rPr lang="uk-UA"/>
              <a:t>, </a:t>
            </a:r>
            <a:r>
              <a:rPr lang="en-US"/>
              <a:t>electrical grid</a:t>
            </a:r>
            <a:r>
              <a:rPr lang="ru-RU"/>
              <a:t> </a:t>
            </a:r>
            <a:r>
              <a:rPr lang="uk-UA"/>
              <a:t>(</a:t>
            </a:r>
            <a:r>
              <a:rPr lang="uk-UA" err="1"/>
              <a:t>substation</a:t>
            </a:r>
            <a:r>
              <a:rPr lang="uk-UA"/>
              <a:t>, </a:t>
            </a:r>
            <a:r>
              <a:rPr lang="uk-UA" err="1"/>
              <a:t>switchboard</a:t>
            </a:r>
            <a:r>
              <a:rPr lang="uk-UA"/>
              <a:t>, </a:t>
            </a:r>
            <a:r>
              <a:rPr lang="en-US"/>
              <a:t>grids</a:t>
            </a:r>
            <a:r>
              <a:rPr lang="uk-UA"/>
              <a:t>)</a:t>
            </a: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Survey of the object or feasibility study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2914" y="3842056"/>
            <a:ext cx="3662004" cy="257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 descr="зображення_viber_2023-02-15_22-04-45-4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350" y="1199578"/>
            <a:ext cx="3669733" cy="247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>
            <a:spLocks noGrp="1"/>
          </p:cNvSpPr>
          <p:nvPr>
            <p:ph type="body" idx="1"/>
          </p:nvPr>
        </p:nvSpPr>
        <p:spPr>
          <a:xfrm>
            <a:off x="838200" y="1449881"/>
            <a:ext cx="572516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Only when there are serious developments in financing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The calculation for additional load is approximately 100 kg/sq.m.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Lack of networks on land plots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The cost of the roof certificate is about UAH 30 thousand (paid by the community).</a:t>
            </a: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Roof/land plot inspection report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6215" y="1535518"/>
            <a:ext cx="5485391" cy="280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 txBox="1">
            <a:spLocks noGrp="1"/>
          </p:cNvSpPr>
          <p:nvPr>
            <p:ph type="body" idx="1"/>
          </p:nvPr>
        </p:nvSpPr>
        <p:spPr>
          <a:xfrm>
            <a:off x="838200" y="1307641"/>
            <a:ext cx="568452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Only with guaranteed financing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Lack of quality contractors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Queues/start-up complexes when financed by donor funds and the local budget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Expertise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It takes about 6 weeks on average to make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8" name="Google Shape;228;p28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Design and estimate documentation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29" name="Google Shape;22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0920" y="2262818"/>
            <a:ext cx="5453835" cy="258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body" idx="1"/>
          </p:nvPr>
        </p:nvSpPr>
        <p:spPr>
          <a:xfrm>
            <a:off x="655749" y="1311075"/>
            <a:ext cx="491236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Ecoclub helps to prepare / prepares tender documents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Lack of quality technical supervision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A rooftop station of up to 100 kW is built in 10 days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The time of year has no critical impact on construction</a:t>
            </a:r>
            <a:endParaRPr/>
          </a:p>
        </p:txBody>
      </p:sp>
      <p:sp>
        <p:nvSpPr>
          <p:cNvPr id="235" name="Google Shape;235;p29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Construction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028" y="1143215"/>
            <a:ext cx="5767398" cy="432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>
            <a:spLocks noGrp="1"/>
          </p:cNvSpPr>
          <p:nvPr>
            <p:ph type="body" idx="1"/>
          </p:nvPr>
        </p:nvSpPr>
        <p:spPr>
          <a:xfrm>
            <a:off x="6504904" y="1160822"/>
            <a:ext cx="491236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uk-UA" err="1"/>
              <a:t>People</a:t>
            </a:r>
            <a:r>
              <a:rPr lang="uk-UA" dirty="0"/>
              <a:t> </a:t>
            </a:r>
            <a:r>
              <a:rPr lang="uk-UA" err="1"/>
              <a:t>are</a:t>
            </a:r>
            <a:r>
              <a:rPr lang="uk-UA" dirty="0"/>
              <a:t> </a:t>
            </a:r>
            <a:r>
              <a:rPr lang="uk-UA" err="1"/>
              <a:t>also</a:t>
            </a:r>
            <a:r>
              <a:rPr lang="uk-UA" dirty="0"/>
              <a:t> </a:t>
            </a:r>
            <a:r>
              <a:rPr lang="uk-UA" err="1"/>
              <a:t>afraid</a:t>
            </a:r>
            <a:r>
              <a:rPr lang="uk-UA" dirty="0"/>
              <a:t> </a:t>
            </a:r>
            <a:r>
              <a:rPr lang="uk-UA" err="1"/>
              <a:t>of</a:t>
            </a:r>
            <a:r>
              <a:rPr lang="uk-UA" dirty="0"/>
              <a:t> </a:t>
            </a:r>
            <a:r>
              <a:rPr lang="uk-UA" err="1"/>
              <a:t>the</a:t>
            </a:r>
            <a:r>
              <a:rPr lang="uk-UA" dirty="0"/>
              <a:t> </a:t>
            </a:r>
            <a:r>
              <a:rPr lang="uk-UA" err="1"/>
              <a:t>spread</a:t>
            </a:r>
            <a:r>
              <a:rPr lang="uk-UA" dirty="0"/>
              <a:t> </a:t>
            </a:r>
            <a:r>
              <a:rPr lang="uk-UA" err="1"/>
              <a:t>of</a:t>
            </a:r>
            <a:r>
              <a:rPr lang="uk-UA"/>
              <a:t> information</a:t>
            </a:r>
            <a:endParaRPr lang="en-US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Reporting to donors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Search for new opportunities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Promoting an idea for large-scale change</a:t>
            </a:r>
          </a:p>
        </p:txBody>
      </p:sp>
      <p:sp>
        <p:nvSpPr>
          <p:cNvPr id="242" name="Google Shape;242;p30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Information campaign</a:t>
            </a:r>
            <a:endParaRPr sz="4000">
              <a:solidFill>
                <a:schemeClr val="dk1"/>
              </a:solidFill>
            </a:endParaRPr>
          </a:p>
        </p:txBody>
      </p: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384" y="1158240"/>
            <a:ext cx="4610799" cy="257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903" y="3989380"/>
            <a:ext cx="4609868" cy="233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body" idx="1"/>
          </p:nvPr>
        </p:nvSpPr>
        <p:spPr>
          <a:xfrm>
            <a:off x="838200" y="1219200"/>
            <a:ext cx="10704226" cy="445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More</a:t>
            </a:r>
            <a:r>
              <a:rPr lang="uk-UA"/>
              <a:t> </a:t>
            </a:r>
            <a:r>
              <a:rPr lang="uk-UA" err="1"/>
              <a:t>than</a:t>
            </a:r>
            <a:r>
              <a:rPr lang="uk-UA"/>
              <a:t> 25 </a:t>
            </a:r>
            <a:r>
              <a:rPr lang="uk-UA" err="1"/>
              <a:t>years</a:t>
            </a:r>
            <a:r>
              <a:rPr lang="uk-UA"/>
              <a:t> of </a:t>
            </a:r>
            <a:r>
              <a:rPr lang="uk-UA" err="1"/>
              <a:t>experience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16</a:t>
            </a:r>
            <a:r>
              <a:rPr lang="uk-UA"/>
              <a:t> </a:t>
            </a:r>
            <a:r>
              <a:rPr lang="uk-UA" err="1"/>
              <a:t>employees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annual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budget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is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about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440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thousand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euros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More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than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100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projects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implemented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(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information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campaigns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SPPs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in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Voznesensk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and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/>
              <a:t>Zviahel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changes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to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process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of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extending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operation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of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nuclear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units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etc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.)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More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than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10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thousand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tons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of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humanitarian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aid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sent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since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beginning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of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the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war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(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about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150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thousand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r>
              <a:rPr lang="uk-UA" err="1">
                <a:latin typeface="Roboto Light"/>
                <a:ea typeface="Roboto Light"/>
                <a:cs typeface="Roboto Light"/>
                <a:sym typeface="Roboto Light"/>
              </a:rPr>
              <a:t>euros</a:t>
            </a:r>
            <a:r>
              <a:rPr lang="uk-UA"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For</a:t>
            </a:r>
            <a:r>
              <a:rPr lang="uk-UA"/>
              <a:t> </a:t>
            </a:r>
            <a:r>
              <a:rPr lang="uk-UA" err="1"/>
              <a:t>more</a:t>
            </a:r>
            <a:r>
              <a:rPr lang="uk-UA"/>
              <a:t> </a:t>
            </a:r>
            <a:r>
              <a:rPr lang="uk-UA" err="1"/>
              <a:t>information</a:t>
            </a:r>
            <a:r>
              <a:rPr lang="uk-UA"/>
              <a:t>, </a:t>
            </a:r>
            <a:r>
              <a:rPr lang="uk-UA" err="1"/>
              <a:t>visit</a:t>
            </a:r>
            <a:r>
              <a:rPr lang="uk-UA"/>
              <a:t> www.ecoclubrivne.org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-UA" err="1"/>
              <a:t>Briefly</a:t>
            </a:r>
            <a:r>
              <a:rPr lang="uk-UA"/>
              <a:t> </a:t>
            </a:r>
            <a:r>
              <a:rPr lang="uk-UA" err="1"/>
              <a:t>about</a:t>
            </a:r>
            <a:r>
              <a:rPr lang="uk-UA"/>
              <a:t> </a:t>
            </a:r>
            <a:r>
              <a:rPr lang="uk-UA" err="1"/>
              <a:t>Ecoclub</a:t>
            </a:r>
            <a:endParaRPr err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913327" y="1718906"/>
            <a:ext cx="491236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Approval of DSOs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Construction in sanitary zones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No hourly consumption schedules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Lack of a list of all electrical equipment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/>
          </p:nvPr>
        </p:nvSpPr>
        <p:spPr>
          <a:xfrm>
            <a:off x="602087" y="350135"/>
            <a:ext cx="11476958" cy="87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4000"/>
              <a:t>Technical </a:t>
            </a:r>
            <a:r>
              <a:rPr lang="uk-UA" sz="4000" err="1"/>
              <a:t>and</a:t>
            </a:r>
            <a:r>
              <a:rPr lang="uk-UA" sz="4000"/>
              <a:t> </a:t>
            </a:r>
            <a:r>
              <a:rPr lang="uk-UA" sz="4000" err="1"/>
              <a:t>organizational</a:t>
            </a:r>
            <a:r>
              <a:rPr lang="uk-UA" sz="4000"/>
              <a:t> </a:t>
            </a:r>
            <a:r>
              <a:rPr lang="uk-UA" sz="4000" err="1"/>
              <a:t>issues</a:t>
            </a:r>
            <a:endParaRPr sz="4000" err="1"/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1277" y="1565237"/>
            <a:ext cx="5433323" cy="40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</a:pPr>
            <a:r>
              <a:rPr lang="uk-UA"/>
              <a:t>Difficult questions:</a:t>
            </a:r>
            <a:br>
              <a:rPr lang="uk-UA"/>
            </a:br>
            <a:r>
              <a:rPr lang="uk-UA"/>
              <a:t>Simply about the complex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838200" y="201922"/>
            <a:ext cx="10515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Exo 2"/>
              <a:buNone/>
            </a:pPr>
            <a:r>
              <a:rPr lang="uk-UA" sz="3950"/>
              <a:t>How SPP changes the operating conditions of a facility</a:t>
            </a:r>
            <a:endParaRPr sz="3950"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5732172" y="1288505"/>
            <a:ext cx="5821062" cy="475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 sz="2400"/>
              <a:t>SPP is an additional source of electricity for the </a:t>
            </a:r>
            <a:r>
              <a:rPr lang="uk-UA" sz="2400" b="1"/>
              <a:t>end user, </a:t>
            </a:r>
            <a:r>
              <a:rPr lang="uk-UA" sz="2400"/>
              <a:t>thus increasing the reliability of electricity supply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 sz="2400"/>
              <a:t>SPPs with batteries provide a certain autonomy (it is important to choose the right battery capacity and equipment power lines)</a:t>
            </a:r>
            <a:endParaRPr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 sz="2400"/>
              <a:t>SPPs generate electricity several times cheaper than diesel generators</a:t>
            </a:r>
            <a:endParaRPr/>
          </a:p>
          <a:p>
            <a:pPr marL="9779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/>
              <a:t>However, they require high initial investments</a:t>
            </a:r>
            <a:endParaRPr/>
          </a:p>
        </p:txBody>
      </p:sp>
      <p:pic>
        <p:nvPicPr>
          <p:cNvPr id="263" name="Google Shape;263;p33" descr="Зображення, що містить сонячна панель, Сонячна енергія, сонячна енергія, Сонячна панель&#10;&#10;Опис створе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2456" y="1108656"/>
            <a:ext cx="4106214" cy="274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 descr="Зображення, що містить Сонячна енергія, сонячна енергія, Сонячна панель, сонячна панель&#10;&#10;Опис створено автоматичн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190" y="3931276"/>
            <a:ext cx="4095480" cy="269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>
            <a:spLocks noGrp="1"/>
          </p:cNvSpPr>
          <p:nvPr>
            <p:ph type="body" idx="1"/>
          </p:nvPr>
        </p:nvSpPr>
        <p:spPr>
          <a:xfrm>
            <a:off x="841073" y="1327961"/>
            <a:ext cx="5349240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Financial constraints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Roof/land area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Graphs of energy consumption in the hospital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The goal to be achieved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/>
              <a:t>Other (space, ventilation, staff, strategic vision, etc.)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/>
              <a:t>Important limitations</a:t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64978" y="944380"/>
            <a:ext cx="5624932" cy="265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5280" y="3595106"/>
            <a:ext cx="4857146" cy="2326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 txBox="1">
            <a:spLocks noGrp="1"/>
          </p:cNvSpPr>
          <p:nvPr>
            <p:ph type="body" idx="1"/>
          </p:nvPr>
        </p:nvSpPr>
        <p:spPr>
          <a:xfrm>
            <a:off x="7026415" y="1449000"/>
            <a:ext cx="4337002" cy="4496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err="1"/>
              <a:t>Lack</a:t>
            </a:r>
            <a:r>
              <a:rPr lang="uk-UA"/>
              <a:t> of </a:t>
            </a:r>
            <a:r>
              <a:rPr lang="uk-UA" err="1"/>
              <a:t>service</a:t>
            </a:r>
            <a:r>
              <a:rPr lang="uk-UA"/>
              <a:t> </a:t>
            </a:r>
            <a:r>
              <a:rPr lang="uk-UA" err="1"/>
              <a:t>providers</a:t>
            </a:r>
            <a:r>
              <a:rPr lang="uk-UA"/>
              <a:t> </a:t>
            </a:r>
            <a:r>
              <a:rPr lang="uk-UA" err="1"/>
              <a:t>for</a:t>
            </a:r>
            <a:r>
              <a:rPr lang="uk-UA"/>
              <a:t>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development</a:t>
            </a:r>
            <a:r>
              <a:rPr lang="uk-UA"/>
              <a:t> of </a:t>
            </a:r>
            <a:r>
              <a:rPr lang="uk-UA" err="1"/>
              <a:t>documentation</a:t>
            </a:r>
            <a:r>
              <a:rPr lang="uk-UA"/>
              <a:t>: </a:t>
            </a:r>
            <a:r>
              <a:rPr lang="uk-UA" err="1"/>
              <a:t>pre-feasibility</a:t>
            </a:r>
            <a:r>
              <a:rPr lang="uk-UA"/>
              <a:t> </a:t>
            </a:r>
            <a:r>
              <a:rPr lang="uk-UA" err="1"/>
              <a:t>study</a:t>
            </a:r>
            <a:r>
              <a:rPr lang="uk-UA"/>
              <a:t>; </a:t>
            </a:r>
            <a:r>
              <a:rPr lang="uk-UA" err="1"/>
              <a:t>feasibility</a:t>
            </a:r>
            <a:r>
              <a:rPr lang="uk-UA"/>
              <a:t> </a:t>
            </a:r>
            <a:r>
              <a:rPr lang="uk-UA" err="1"/>
              <a:t>study</a:t>
            </a:r>
            <a:r>
              <a:rPr lang="uk-UA"/>
              <a:t>; </a:t>
            </a:r>
            <a:r>
              <a:rPr lang="uk-UA" err="1"/>
              <a:t>design</a:t>
            </a:r>
            <a:r>
              <a:rPr lang="uk-UA"/>
              <a:t> </a:t>
            </a:r>
            <a:r>
              <a:rPr lang="uk-UA" err="1"/>
              <a:t>and</a:t>
            </a:r>
            <a:r>
              <a:rPr lang="uk-UA"/>
              <a:t> </a:t>
            </a:r>
            <a:r>
              <a:rPr lang="uk-UA" err="1"/>
              <a:t>construction</a:t>
            </a:r>
            <a:r>
              <a:rPr lang="uk-UA"/>
              <a:t> </a:t>
            </a:r>
            <a:r>
              <a:rPr lang="uk-UA" err="1"/>
              <a:t>documents</a:t>
            </a:r>
            <a:r>
              <a:rPr lang="uk-UA"/>
              <a:t>; </a:t>
            </a:r>
            <a:r>
              <a:rPr lang="uk-UA" err="1"/>
              <a:t>acts</a:t>
            </a:r>
            <a:r>
              <a:rPr lang="uk-UA"/>
              <a:t> of </a:t>
            </a:r>
            <a:r>
              <a:rPr lang="uk-UA" err="1"/>
              <a:t>technical</a:t>
            </a:r>
            <a:r>
              <a:rPr lang="uk-UA"/>
              <a:t> </a:t>
            </a:r>
            <a:r>
              <a:rPr lang="uk-UA" err="1"/>
              <a:t>inspection</a:t>
            </a:r>
            <a:r>
              <a:rPr lang="uk-UA"/>
              <a:t> of </a:t>
            </a:r>
            <a:r>
              <a:rPr lang="uk-UA" err="1"/>
              <a:t>buildings</a:t>
            </a:r>
            <a:endParaRPr/>
          </a:p>
        </p:txBody>
      </p:sp>
      <p:sp>
        <p:nvSpPr>
          <p:cNvPr id="278" name="Google Shape;278;p35"/>
          <p:cNvSpPr txBox="1">
            <a:spLocks noGrp="1"/>
          </p:cNvSpPr>
          <p:nvPr>
            <p:ph type="title"/>
          </p:nvPr>
        </p:nvSpPr>
        <p:spPr>
          <a:xfrm>
            <a:off x="838200" y="221346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/>
              <a:t>Contractors and equipment</a:t>
            </a:r>
            <a:endParaRPr sz="4000"/>
          </a:p>
        </p:txBody>
      </p:sp>
      <p:pic>
        <p:nvPicPr>
          <p:cNvPr id="279" name="Google Shape;279;p35" descr="Зображення, що містить сонячна енергія, сонячна панель, Сонячна енергія, Сонячна панель&#10;&#10;Опис створено автоматичн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4907" y="1027090"/>
            <a:ext cx="5351172" cy="53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>
            <a:spLocks noGrp="1"/>
          </p:cNvSpPr>
          <p:nvPr>
            <p:ph type="title"/>
          </p:nvPr>
        </p:nvSpPr>
        <p:spPr>
          <a:xfrm>
            <a:off x="838200" y="395105"/>
            <a:ext cx="10515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Exo 2"/>
              <a:buNone/>
            </a:pPr>
            <a:r>
              <a:rPr lang="uk-UA" sz="3959" err="1"/>
              <a:t>Recommendations</a:t>
            </a:r>
            <a:endParaRPr sz="3959"/>
          </a:p>
        </p:txBody>
      </p:sp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838200" y="1417554"/>
            <a:ext cx="107043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35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Create</a:t>
            </a:r>
            <a:r>
              <a:rPr lang="uk-UA"/>
              <a:t> </a:t>
            </a:r>
            <a:r>
              <a:rPr lang="uk-UA" err="1"/>
              <a:t>incentives</a:t>
            </a:r>
            <a:r>
              <a:rPr lang="uk-UA"/>
              <a:t> </a:t>
            </a:r>
            <a:r>
              <a:rPr lang="uk-UA" err="1"/>
              <a:t>for</a:t>
            </a:r>
            <a:r>
              <a:rPr lang="uk-UA"/>
              <a:t> </a:t>
            </a:r>
            <a:r>
              <a:rPr lang="uk-UA" err="1"/>
              <a:t>municipalities</a:t>
            </a:r>
            <a:endParaRPr/>
          </a:p>
          <a:p>
            <a:pPr marL="9207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/>
              <a:t>Documentation</a:t>
            </a:r>
            <a:r>
              <a:rPr lang="uk-UA" sz="2000"/>
              <a:t> </a:t>
            </a:r>
            <a:r>
              <a:rPr lang="uk-UA" sz="2000" err="1"/>
              <a:t>templates</a:t>
            </a:r>
            <a:endParaRPr/>
          </a:p>
          <a:p>
            <a:pPr marL="9207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/>
              <a:t>Assistance</a:t>
            </a:r>
            <a:r>
              <a:rPr lang="uk-UA" sz="2000"/>
              <a:t> </a:t>
            </a:r>
            <a:r>
              <a:rPr lang="uk-UA" sz="2000" err="1"/>
              <a:t>from</a:t>
            </a:r>
            <a:r>
              <a:rPr lang="uk-UA" sz="2000"/>
              <a:t> </a:t>
            </a:r>
            <a:r>
              <a:rPr lang="uk-UA" sz="2000" err="1"/>
              <a:t>energy</a:t>
            </a:r>
            <a:r>
              <a:rPr lang="uk-UA" sz="2000"/>
              <a:t> </a:t>
            </a:r>
            <a:r>
              <a:rPr lang="uk-UA" sz="2000" err="1"/>
              <a:t>supply</a:t>
            </a:r>
            <a:r>
              <a:rPr lang="uk-UA" sz="2000"/>
              <a:t> </a:t>
            </a:r>
            <a:r>
              <a:rPr lang="uk-UA" sz="2000" err="1"/>
              <a:t>companies</a:t>
            </a:r>
            <a:endParaRPr/>
          </a:p>
          <a:p>
            <a:pPr marL="9207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uk-UA" sz="2000" err="1"/>
              <a:t>Technical</a:t>
            </a:r>
            <a:r>
              <a:rPr lang="uk-UA" sz="2000"/>
              <a:t> </a:t>
            </a:r>
            <a:r>
              <a:rPr lang="uk-UA" sz="2000" err="1"/>
              <a:t>consultations</a:t>
            </a:r>
            <a:endParaRPr/>
          </a:p>
          <a:p>
            <a:pPr marL="4635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Create</a:t>
            </a:r>
            <a:r>
              <a:rPr lang="uk-UA"/>
              <a:t> </a:t>
            </a:r>
            <a:r>
              <a:rPr lang="uk-UA" err="1"/>
              <a:t>affordable</a:t>
            </a:r>
            <a:r>
              <a:rPr lang="uk-UA"/>
              <a:t> </a:t>
            </a:r>
            <a:r>
              <a:rPr lang="uk-UA" err="1"/>
              <a:t>loans</a:t>
            </a:r>
            <a:r>
              <a:rPr lang="uk-UA"/>
              <a:t> </a:t>
            </a:r>
            <a:r>
              <a:rPr lang="uk-UA" err="1"/>
              <a:t>in</a:t>
            </a:r>
            <a:r>
              <a:rPr lang="uk-UA"/>
              <a:t> </a:t>
            </a:r>
            <a:r>
              <a:rPr lang="uk-UA" err="1"/>
              <a:t>local</a:t>
            </a:r>
            <a:r>
              <a:rPr lang="uk-UA"/>
              <a:t> </a:t>
            </a:r>
            <a:r>
              <a:rPr lang="uk-UA" err="1"/>
              <a:t>currency</a:t>
            </a:r>
            <a:r>
              <a:rPr lang="uk-UA"/>
              <a:t> </a:t>
            </a:r>
            <a:r>
              <a:rPr lang="uk-UA" err="1"/>
              <a:t>or</a:t>
            </a:r>
            <a:r>
              <a:rPr lang="uk-UA"/>
              <a:t> </a:t>
            </a:r>
            <a:r>
              <a:rPr lang="uk-UA" err="1"/>
              <a:t>with</a:t>
            </a:r>
            <a:r>
              <a:rPr lang="uk-UA"/>
              <a:t> </a:t>
            </a:r>
            <a:r>
              <a:rPr lang="uk-UA" err="1"/>
              <a:t>risk</a:t>
            </a:r>
            <a:r>
              <a:rPr lang="uk-UA"/>
              <a:t> </a:t>
            </a:r>
            <a:r>
              <a:rPr lang="uk-UA" err="1"/>
              <a:t>insurance</a:t>
            </a:r>
            <a:endParaRPr/>
          </a:p>
          <a:p>
            <a:pPr marL="4635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Raise</a:t>
            </a:r>
            <a:r>
              <a:rPr lang="uk-UA"/>
              <a:t> </a:t>
            </a:r>
            <a:r>
              <a:rPr lang="uk-UA" err="1"/>
              <a:t>awareness</a:t>
            </a:r>
            <a:r>
              <a:rPr lang="uk-UA"/>
              <a:t> </a:t>
            </a:r>
            <a:r>
              <a:rPr lang="uk-UA" err="1"/>
              <a:t>and</a:t>
            </a:r>
            <a:r>
              <a:rPr lang="uk-UA"/>
              <a:t> </a:t>
            </a:r>
            <a:r>
              <a:rPr lang="uk-UA" err="1"/>
              <a:t>professionalism</a:t>
            </a:r>
            <a:r>
              <a:rPr lang="uk-UA"/>
              <a:t> of </a:t>
            </a:r>
            <a:r>
              <a:rPr lang="uk-UA" err="1"/>
              <a:t>municipal</a:t>
            </a:r>
            <a:r>
              <a:rPr lang="uk-UA"/>
              <a:t> </a:t>
            </a:r>
            <a:r>
              <a:rPr lang="uk-UA" err="1"/>
              <a:t>representatives</a:t>
            </a:r>
            <a:endParaRPr/>
          </a:p>
          <a:p>
            <a:pPr marL="4635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Provide</a:t>
            </a:r>
            <a:r>
              <a:rPr lang="uk-UA"/>
              <a:t> </a:t>
            </a:r>
            <a:r>
              <a:rPr lang="uk-UA" err="1"/>
              <a:t>professional</a:t>
            </a:r>
            <a:r>
              <a:rPr lang="uk-UA"/>
              <a:t> </a:t>
            </a:r>
            <a:r>
              <a:rPr lang="uk-UA" err="1"/>
              <a:t>technical</a:t>
            </a:r>
            <a:r>
              <a:rPr lang="uk-UA"/>
              <a:t> </a:t>
            </a:r>
            <a:r>
              <a:rPr lang="uk-UA" err="1"/>
              <a:t>supervision</a:t>
            </a:r>
            <a:endParaRPr/>
          </a:p>
          <a:p>
            <a:pPr marL="46355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uk-UA" err="1"/>
              <a:t>Development</a:t>
            </a:r>
            <a:r>
              <a:rPr lang="uk-UA"/>
              <a:t> of </a:t>
            </a:r>
            <a:r>
              <a:rPr lang="uk-UA" err="1"/>
              <a:t>the</a:t>
            </a:r>
            <a:r>
              <a:rPr lang="uk-UA"/>
              <a:t> </a:t>
            </a:r>
            <a:r>
              <a:rPr lang="uk-UA" err="1"/>
              <a:t>design</a:t>
            </a:r>
            <a:r>
              <a:rPr lang="uk-UA"/>
              <a:t> </a:t>
            </a:r>
            <a:r>
              <a:rPr lang="uk-UA" err="1"/>
              <a:t>sector</a:t>
            </a:r>
            <a:endParaRPr/>
          </a:p>
          <a:p>
            <a:pPr marL="17780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36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/>
        </p:nvSpPr>
        <p:spPr>
          <a:xfrm>
            <a:off x="0" y="1326328"/>
            <a:ext cx="121920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>
                <a:solidFill>
                  <a:srgbClr val="4BAF3B"/>
                </a:solidFill>
                <a:latin typeface="Exo 2"/>
                <a:ea typeface="Exo 2"/>
                <a:cs typeface="Exo 2"/>
                <a:sym typeface="Exo 2"/>
              </a:rPr>
              <a:t>Dmytro </a:t>
            </a:r>
            <a:r>
              <a:rPr lang="uk-UA" sz="2800" b="1" i="0" u="none" strike="noStrike" cap="none" err="1">
                <a:solidFill>
                  <a:srgbClr val="4BAF3B"/>
                </a:solidFill>
                <a:latin typeface="Exo 2"/>
                <a:ea typeface="Exo 2"/>
                <a:cs typeface="Exo 2"/>
                <a:sym typeface="Exo 2"/>
              </a:rPr>
              <a:t>Sakalyuk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+38 067 363 41 10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sakaliyk@ecoclubrivne.org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1" i="0" u="none" strike="noStrike" cap="none">
                <a:solidFill>
                  <a:srgbClr val="4BAF3B"/>
                </a:solidFill>
                <a:latin typeface="Exo 2"/>
                <a:ea typeface="Exo 2"/>
                <a:cs typeface="Exo 2"/>
                <a:sym typeface="Exo 2"/>
              </a:rPr>
              <a:t>ecoclubrivne.org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uk-UA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2695" y="3790563"/>
            <a:ext cx="2097706" cy="108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Шрифт, Графика, Цвет электр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5E8BD39-0B2E-BB98-8A3F-C05D900B0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871" y="4085070"/>
            <a:ext cx="2741690" cy="49670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9877A21-DADE-A31C-C32C-3BC37B6923A0}"/>
              </a:ext>
            </a:extLst>
          </p:cNvPr>
          <p:cNvSpPr/>
          <p:nvPr/>
        </p:nvSpPr>
        <p:spPr>
          <a:xfrm>
            <a:off x="4022785" y="422147"/>
            <a:ext cx="3594169" cy="87356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673D1E-44E2-1605-95D3-F1AF49CB6DF9}"/>
              </a:ext>
            </a:extLst>
          </p:cNvPr>
          <p:cNvSpPr txBox="1"/>
          <p:nvPr/>
        </p:nvSpPr>
        <p:spPr>
          <a:xfrm>
            <a:off x="4022785" y="243377"/>
            <a:ext cx="457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Exo 2" panose="020B0604020202020204" charset="-52"/>
              </a:rPr>
              <a:t>Thank you!</a:t>
            </a:r>
          </a:p>
          <a:p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uk-UA"/>
              <a:t>The team of SPP direction</a:t>
            </a: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B0E387-5784-850F-C4FB-C00FDC1D7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55" y="1271286"/>
            <a:ext cx="10850489" cy="4315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 2"/>
              <a:buNone/>
            </a:pPr>
            <a:r>
              <a:rPr lang="uk-UA"/>
              <a:t>Realized projects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1158" y="944381"/>
            <a:ext cx="8215282" cy="572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>
                <a:solidFill>
                  <a:schemeClr val="dk1"/>
                </a:solidFill>
              </a:rPr>
              <a:t>Partner communities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body" idx="1"/>
          </p:nvPr>
        </p:nvSpPr>
        <p:spPr>
          <a:xfrm>
            <a:off x="6090920" y="1277747"/>
            <a:ext cx="5860531" cy="603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000" err="1"/>
              <a:t>City</a:t>
            </a:r>
            <a:r>
              <a:rPr lang="uk-UA" sz="2000"/>
              <a:t> </a:t>
            </a:r>
            <a:r>
              <a:rPr lang="uk-UA" sz="2000" err="1"/>
              <a:t>hospital</a:t>
            </a:r>
            <a:r>
              <a:rPr lang="uk-UA" sz="2000"/>
              <a:t>, </a:t>
            </a:r>
            <a:r>
              <a:rPr lang="uk-UA" sz="2000" err="1"/>
              <a:t>Zviahel</a:t>
            </a:r>
            <a:r>
              <a:rPr lang="uk-UA" sz="2000"/>
              <a:t>, </a:t>
            </a:r>
            <a:r>
              <a:rPr lang="uk-UA" sz="2000" err="1"/>
              <a:t>Zhytomyr</a:t>
            </a:r>
            <a:r>
              <a:rPr lang="uk-UA" sz="2000"/>
              <a:t> </a:t>
            </a:r>
            <a:r>
              <a:rPr lang="uk-UA" sz="2000" err="1"/>
              <a:t>region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000" err="1"/>
              <a:t>On-grid</a:t>
            </a:r>
            <a:r>
              <a:rPr lang="uk-UA" sz="2000"/>
              <a:t> SPP </a:t>
            </a:r>
            <a:r>
              <a:rPr lang="uk-UA" sz="2000" err="1"/>
              <a:t>is</a:t>
            </a:r>
            <a:r>
              <a:rPr lang="uk-UA" sz="2000"/>
              <a:t> </a:t>
            </a:r>
            <a:r>
              <a:rPr lang="uk-UA" sz="2000" err="1"/>
              <a:t>coordinated</a:t>
            </a:r>
            <a:r>
              <a:rPr lang="uk-UA" sz="2000"/>
              <a:t> </a:t>
            </a:r>
            <a:r>
              <a:rPr lang="uk-UA" sz="2000" err="1"/>
              <a:t>with</a:t>
            </a:r>
            <a:r>
              <a:rPr lang="uk-UA" sz="2000"/>
              <a:t> </a:t>
            </a:r>
            <a:r>
              <a:rPr lang="uk-UA" sz="2000" err="1"/>
              <a:t>the</a:t>
            </a:r>
            <a:r>
              <a:rPr lang="uk-UA" sz="2000"/>
              <a:t> </a:t>
            </a:r>
            <a:r>
              <a:rPr lang="uk-UA" sz="2000" err="1"/>
              <a:t>generator</a:t>
            </a:r>
            <a:r>
              <a:rPr lang="uk-UA" sz="2000"/>
              <a:t> </a:t>
            </a:r>
            <a:r>
              <a:rPr lang="uk-UA" sz="2000" err="1"/>
              <a:t>operation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000" err="1"/>
              <a:t>Started</a:t>
            </a:r>
            <a:r>
              <a:rPr lang="uk-UA" sz="2000"/>
              <a:t> </a:t>
            </a:r>
            <a:r>
              <a:rPr lang="uk-UA" sz="2000" err="1"/>
              <a:t>working</a:t>
            </a:r>
            <a:r>
              <a:rPr lang="uk-UA" sz="2000"/>
              <a:t> </a:t>
            </a:r>
            <a:r>
              <a:rPr lang="uk-UA" sz="2000" err="1"/>
              <a:t>on</a:t>
            </a:r>
            <a:r>
              <a:rPr lang="uk-UA" sz="2000"/>
              <a:t> 12/29/2022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000" err="1"/>
              <a:t>Turnkey</a:t>
            </a:r>
            <a:r>
              <a:rPr lang="uk-UA" sz="2000"/>
              <a:t> </a:t>
            </a:r>
            <a:r>
              <a:rPr lang="uk-UA" sz="2000" err="1"/>
              <a:t>cost</a:t>
            </a:r>
            <a:r>
              <a:rPr lang="uk-UA" sz="2000"/>
              <a:t> - 25 490 USD</a:t>
            </a:r>
            <a:endParaRPr sz="2000"/>
          </a:p>
          <a:p>
            <a:r>
              <a:rPr lang="uk-UA" sz="2000" err="1"/>
              <a:t>Funds</a:t>
            </a:r>
            <a:r>
              <a:rPr lang="uk-UA" sz="2000"/>
              <a:t> </a:t>
            </a:r>
            <a:r>
              <a:rPr lang="uk-UA" sz="2000" err="1"/>
              <a:t>were</a:t>
            </a:r>
            <a:r>
              <a:rPr lang="uk-UA" sz="2000"/>
              <a:t> </a:t>
            </a:r>
            <a:r>
              <a:rPr lang="uk-UA" sz="2000" err="1"/>
              <a:t>received</a:t>
            </a:r>
            <a:r>
              <a:rPr lang="uk-UA" sz="2000"/>
              <a:t> </a:t>
            </a:r>
            <a:r>
              <a:rPr lang="uk-UA" sz="2000" err="1"/>
              <a:t>within</a:t>
            </a:r>
            <a:r>
              <a:rPr lang="uk-UA" sz="2000"/>
              <a:t> </a:t>
            </a:r>
            <a:r>
              <a:rPr lang="uk-UA" sz="2000" err="1"/>
              <a:t>the</a:t>
            </a:r>
            <a:r>
              <a:rPr lang="uk-UA" sz="2000"/>
              <a:t> </a:t>
            </a:r>
            <a:r>
              <a:rPr lang="uk-UA" sz="2000" err="1"/>
              <a:t>framework</a:t>
            </a:r>
            <a:r>
              <a:rPr lang="uk-UA" sz="2000"/>
              <a:t> of </a:t>
            </a:r>
            <a:r>
              <a:rPr lang="uk-UA" sz="2000" u="sng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Sustainability4Ukraine </a:t>
            </a:r>
            <a:r>
              <a:rPr lang="uk-UA" sz="2000" err="1"/>
              <a:t>webathon</a:t>
            </a:r>
            <a:r>
              <a:rPr lang="uk-UA" sz="2000"/>
              <a:t> </a:t>
            </a:r>
            <a:r>
              <a:rPr lang="uk-UA" sz="2000" err="1"/>
              <a:t>from</a:t>
            </a:r>
            <a:r>
              <a:rPr lang="uk-UA" sz="2000"/>
              <a:t> </a:t>
            </a:r>
            <a:r>
              <a:rPr lang="uk-UA" sz="2000" u="sng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CSR.Europe</a:t>
            </a:r>
            <a:r>
              <a:rPr lang="uk-UA" sz="2000"/>
              <a:t>, </a:t>
            </a:r>
            <a:r>
              <a:rPr lang="uk-UA" sz="2000" u="sng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CSR.Ukraine </a:t>
            </a:r>
            <a:r>
              <a:rPr lang="uk-UA" sz="2000" err="1"/>
              <a:t>and</a:t>
            </a:r>
            <a:r>
              <a:rPr lang="uk-UA" sz="2000"/>
              <a:t> </a:t>
            </a:r>
            <a:r>
              <a:rPr lang="uk-UA" sz="2000" u="sng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Dobro.UA </a:t>
            </a:r>
            <a:r>
              <a:rPr lang="uk-UA" sz="2000" err="1"/>
              <a:t>and</a:t>
            </a:r>
            <a:r>
              <a:rPr lang="uk-UA" sz="2000"/>
              <a:t>  NGO </a:t>
            </a:r>
            <a:r>
              <a:rPr lang="uk-UA" sz="2000" err="1"/>
              <a:t>Ecoclub</a:t>
            </a:r>
            <a:endParaRPr/>
          </a:p>
          <a:p>
            <a:r>
              <a:rPr lang="uk-UA" sz="2000"/>
              <a:t>170 000 </a:t>
            </a:r>
            <a:r>
              <a:rPr lang="uk-UA" sz="2000" err="1"/>
              <a:t>people</a:t>
            </a:r>
            <a:r>
              <a:rPr lang="uk-UA" sz="2000"/>
              <a:t> </a:t>
            </a:r>
            <a:r>
              <a:rPr lang="uk-UA" sz="2000" err="1"/>
              <a:t>can</a:t>
            </a:r>
            <a:r>
              <a:rPr lang="uk-UA" sz="2000"/>
              <a:t> </a:t>
            </a:r>
            <a:r>
              <a:rPr lang="uk-UA" sz="2000" err="1"/>
              <a:t>be</a:t>
            </a:r>
            <a:r>
              <a:rPr lang="uk-UA" sz="2000"/>
              <a:t> </a:t>
            </a:r>
            <a:r>
              <a:rPr lang="uk-UA" sz="2000" err="1"/>
              <a:t>treated</a:t>
            </a:r>
            <a:r>
              <a:rPr lang="uk-UA" sz="2000"/>
              <a:t> </a:t>
            </a:r>
            <a:r>
              <a:rPr lang="uk-UA" sz="2000" err="1"/>
              <a:t>in</a:t>
            </a:r>
            <a:r>
              <a:rPr lang="uk-UA" sz="2000"/>
              <a:t> a </a:t>
            </a:r>
            <a:r>
              <a:rPr lang="uk-UA" sz="2000" err="1"/>
              <a:t>medical</a:t>
            </a:r>
            <a:r>
              <a:rPr lang="uk-UA" sz="2000"/>
              <a:t> </a:t>
            </a:r>
            <a:r>
              <a:rPr lang="uk-UA" sz="2000" err="1"/>
              <a:t>facility</a:t>
            </a:r>
            <a:r>
              <a:rPr lang="uk-UA" sz="2000"/>
              <a:t> </a:t>
            </a:r>
            <a:r>
              <a:rPr lang="uk-UA" sz="2000" err="1"/>
              <a:t>as</a:t>
            </a:r>
            <a:r>
              <a:rPr lang="uk-UA" sz="2000"/>
              <a:t> </a:t>
            </a:r>
            <a:r>
              <a:rPr lang="uk-UA" sz="2000" err="1"/>
              <a:t>needed</a:t>
            </a:r>
            <a:endParaRPr/>
          </a:p>
          <a:p>
            <a:r>
              <a:rPr lang="uk-UA" sz="2000" err="1"/>
              <a:t>Electricity</a:t>
            </a:r>
            <a:r>
              <a:rPr lang="uk-UA" sz="2000"/>
              <a:t> </a:t>
            </a:r>
            <a:r>
              <a:rPr lang="uk-UA" sz="2000" err="1"/>
              <a:t>generated</a:t>
            </a:r>
            <a:r>
              <a:rPr lang="uk-UA" sz="2000"/>
              <a:t> </a:t>
            </a:r>
            <a:r>
              <a:rPr lang="uk-UA" sz="2000" err="1"/>
              <a:t>as</a:t>
            </a:r>
            <a:r>
              <a:rPr lang="uk-UA" sz="2000"/>
              <a:t> </a:t>
            </a:r>
            <a:r>
              <a:rPr lang="uk-UA" sz="2000" err="1"/>
              <a:t>of</a:t>
            </a:r>
            <a:r>
              <a:rPr lang="uk-UA" sz="2000"/>
              <a:t> </a:t>
            </a:r>
            <a:r>
              <a:rPr lang="uk-UA" sz="2000" err="1"/>
              <a:t>September</a:t>
            </a:r>
            <a:r>
              <a:rPr lang="uk-UA" sz="2000"/>
              <a:t> 13, 2023 – 25 866 </a:t>
            </a:r>
            <a:r>
              <a:rPr lang="uk-UA" sz="2000" err="1"/>
              <a:t>kWh</a:t>
            </a:r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4000" err="1"/>
              <a:t>Zvia</a:t>
            </a:r>
            <a:r>
              <a:rPr lang="en-US" sz="4000"/>
              <a:t>h</a:t>
            </a:r>
            <a:r>
              <a:rPr lang="uk-UA" sz="4000" err="1"/>
              <a:t>el</a:t>
            </a:r>
            <a:r>
              <a:rPr lang="uk-UA" sz="4000"/>
              <a:t>, </a:t>
            </a:r>
            <a:r>
              <a:rPr lang="uk-UA" sz="4000" err="1"/>
              <a:t>hospital</a:t>
            </a:r>
            <a:r>
              <a:rPr lang="uk-UA" sz="4000"/>
              <a:t> - 32 </a:t>
            </a:r>
            <a:r>
              <a:rPr lang="uk-UA" sz="4000" err="1"/>
              <a:t>kW</a:t>
            </a:r>
            <a:r>
              <a:rPr lang="uk-UA" sz="4000"/>
              <a:t> </a:t>
            </a:r>
          </a:p>
        </p:txBody>
      </p:sp>
      <p:pic>
        <p:nvPicPr>
          <p:cNvPr id="2" name="Рисунок 1" descr="Зображення, що містить просто неба, небо, вікно, будівля&#10;&#10;Опис створено автоматично">
            <a:extLst>
              <a:ext uri="{FF2B5EF4-FFF2-40B4-BE49-F238E27FC236}">
                <a16:creationId xmlns:a16="http://schemas.microsoft.com/office/drawing/2014/main" id="{4AB82D7E-0950-32CC-506F-67F0C858CE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74" y="1273935"/>
            <a:ext cx="4760889" cy="4750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body" idx="1"/>
          </p:nvPr>
        </p:nvSpPr>
        <p:spPr>
          <a:xfrm>
            <a:off x="838200" y="1290326"/>
            <a:ext cx="4999783" cy="36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Hospital</a:t>
            </a:r>
            <a:r>
              <a:rPr lang="uk-UA" sz="2400"/>
              <a:t>, </a:t>
            </a:r>
            <a:r>
              <a:rPr lang="uk-UA" sz="2400" err="1"/>
              <a:t>Dubno</a:t>
            </a:r>
            <a:r>
              <a:rPr lang="uk-UA" sz="2400"/>
              <a:t>, </a:t>
            </a:r>
            <a:r>
              <a:rPr lang="uk-UA" sz="2400" err="1"/>
              <a:t>Rivne</a:t>
            </a:r>
            <a:r>
              <a:rPr lang="uk-UA" sz="2400"/>
              <a:t> </a:t>
            </a:r>
            <a:r>
              <a:rPr lang="uk-UA" sz="2400" err="1"/>
              <a:t>Oblast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On-grid </a:t>
            </a:r>
            <a:r>
              <a:rPr lang="uk-UA" sz="2400" err="1"/>
              <a:t>solar</a:t>
            </a:r>
            <a:r>
              <a:rPr lang="uk-UA" sz="2400"/>
              <a:t> </a:t>
            </a:r>
            <a:r>
              <a:rPr lang="uk-UA" sz="2400" err="1"/>
              <a:t>power</a:t>
            </a:r>
            <a:r>
              <a:rPr lang="uk-UA" sz="2400"/>
              <a:t> </a:t>
            </a:r>
            <a:r>
              <a:rPr lang="uk-UA" sz="2400" err="1"/>
              <a:t>plant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Started</a:t>
            </a:r>
            <a:r>
              <a:rPr lang="uk-UA" sz="2400"/>
              <a:t> </a:t>
            </a:r>
            <a:r>
              <a:rPr lang="uk-UA" sz="2400" err="1"/>
              <a:t>working</a:t>
            </a:r>
            <a:r>
              <a:rPr lang="uk-UA" sz="2400"/>
              <a:t> </a:t>
            </a:r>
            <a:r>
              <a:rPr lang="uk-UA" sz="2400" err="1"/>
              <a:t>on</a:t>
            </a:r>
            <a:r>
              <a:rPr lang="uk-UA" sz="2400"/>
              <a:t> 26.06.2023</a:t>
            </a:r>
            <a:endParaRPr/>
          </a:p>
          <a:p>
            <a:r>
              <a:rPr lang="uk-UA" sz="2400" err="1"/>
              <a:t>Turnkey</a:t>
            </a:r>
            <a:r>
              <a:rPr lang="uk-UA" sz="2400"/>
              <a:t> </a:t>
            </a:r>
            <a:r>
              <a:rPr lang="uk-UA" sz="2400" err="1"/>
              <a:t>cost</a:t>
            </a:r>
            <a:r>
              <a:rPr lang="uk-UA" sz="2400"/>
              <a:t> 42 080 USD</a:t>
            </a:r>
            <a:endParaRPr sz="24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Funded</a:t>
            </a:r>
            <a:r>
              <a:rPr lang="uk-UA" sz="2400"/>
              <a:t> </a:t>
            </a:r>
            <a:r>
              <a:rPr lang="uk-UA" sz="2400" err="1"/>
              <a:t>by</a:t>
            </a:r>
            <a:r>
              <a:rPr lang="uk-UA" sz="2400"/>
              <a:t> </a:t>
            </a:r>
            <a:r>
              <a:rPr lang="uk-UA" sz="2400" err="1"/>
              <a:t>the</a:t>
            </a:r>
            <a:r>
              <a:rPr lang="uk-UA" sz="2400"/>
              <a:t> </a:t>
            </a:r>
            <a:r>
              <a:rPr lang="uk-UA" sz="2400" err="1"/>
              <a:t>German</a:t>
            </a:r>
            <a:r>
              <a:rPr lang="uk-UA" sz="2400"/>
              <a:t> </a:t>
            </a:r>
            <a:r>
              <a:rPr lang="uk-UA" sz="2400" err="1"/>
              <a:t>Embassy</a:t>
            </a:r>
            <a:r>
              <a:rPr lang="uk-UA" sz="2400"/>
              <a:t>, </a:t>
            </a:r>
            <a:r>
              <a:rPr lang="uk-UA" sz="2400" err="1"/>
              <a:t>the</a:t>
            </a:r>
            <a:r>
              <a:rPr lang="uk-UA" sz="2400"/>
              <a:t> </a:t>
            </a: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Council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NGO </a:t>
            </a:r>
            <a:r>
              <a:rPr lang="uk-UA" sz="2400" err="1"/>
              <a:t>Ecoclub</a:t>
            </a:r>
            <a:endParaRPr err="1"/>
          </a:p>
          <a:p>
            <a:r>
              <a:rPr lang="uk-UA" sz="2400"/>
              <a:t>170 000 </a:t>
            </a:r>
            <a:r>
              <a:rPr lang="uk-UA" sz="2400" err="1"/>
              <a:t>people</a:t>
            </a:r>
            <a:r>
              <a:rPr lang="uk-UA" sz="2400"/>
              <a:t> </a:t>
            </a:r>
            <a:r>
              <a:rPr lang="uk-UA" sz="2400" err="1"/>
              <a:t>can</a:t>
            </a:r>
            <a:r>
              <a:rPr lang="uk-UA" sz="2400"/>
              <a:t> </a:t>
            </a:r>
            <a:r>
              <a:rPr lang="uk-UA" sz="2400" err="1"/>
              <a:t>be</a:t>
            </a:r>
            <a:r>
              <a:rPr lang="uk-UA" sz="2400"/>
              <a:t> </a:t>
            </a:r>
            <a:r>
              <a:rPr lang="uk-UA" sz="2400" err="1"/>
              <a:t>treated</a:t>
            </a:r>
            <a:r>
              <a:rPr lang="uk-UA" sz="2400"/>
              <a:t> </a:t>
            </a:r>
            <a:r>
              <a:rPr lang="uk-UA" sz="2400" err="1"/>
              <a:t>in</a:t>
            </a:r>
            <a:r>
              <a:rPr lang="uk-UA" sz="2400"/>
              <a:t> a </a:t>
            </a:r>
            <a:r>
              <a:rPr lang="uk-UA" sz="2400" err="1"/>
              <a:t>medical</a:t>
            </a:r>
            <a:r>
              <a:rPr lang="uk-UA" sz="2400"/>
              <a:t> </a:t>
            </a:r>
            <a:r>
              <a:rPr lang="uk-UA" sz="2400" err="1"/>
              <a:t>facility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needed</a:t>
            </a:r>
            <a:endParaRPr sz="2400"/>
          </a:p>
          <a:p>
            <a:r>
              <a:rPr lang="uk-UA" sz="2400" err="1"/>
              <a:t>Electricity</a:t>
            </a:r>
            <a:r>
              <a:rPr lang="uk-UA" sz="2400"/>
              <a:t> </a:t>
            </a:r>
            <a:r>
              <a:rPr lang="uk-UA" sz="2400" err="1"/>
              <a:t>generated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of</a:t>
            </a:r>
            <a:r>
              <a:rPr lang="uk-UA" sz="2400"/>
              <a:t> </a:t>
            </a:r>
            <a:r>
              <a:rPr lang="uk-UA" sz="2400" err="1"/>
              <a:t>September</a:t>
            </a:r>
            <a:r>
              <a:rPr lang="uk-UA" sz="2400"/>
              <a:t> 13, 2023 – 15 351 </a:t>
            </a:r>
            <a:r>
              <a:rPr lang="uk-UA" sz="2400" err="1"/>
              <a:t>kWh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307128" cy="62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4000" err="1"/>
              <a:t>Dubno</a:t>
            </a:r>
            <a:r>
              <a:rPr lang="uk-UA" sz="4000"/>
              <a:t>, </a:t>
            </a:r>
            <a:r>
              <a:rPr lang="uk-UA" sz="4000" err="1"/>
              <a:t>hospital</a:t>
            </a:r>
            <a:r>
              <a:rPr lang="uk-UA" sz="4000"/>
              <a:t> - 44 </a:t>
            </a:r>
            <a:r>
              <a:rPr lang="uk-UA" sz="4000" err="1"/>
              <a:t>kW</a:t>
            </a:r>
            <a:r>
              <a:rPr lang="uk-UA" sz="4000"/>
              <a:t> </a:t>
            </a:r>
          </a:p>
        </p:txBody>
      </p:sp>
      <p:pic>
        <p:nvPicPr>
          <p:cNvPr id="2" name="Рисунок 1" descr="Зображення, що містить хмара, просто неба, небо, будівля&#10;&#10;Опис створено автоматично">
            <a:extLst>
              <a:ext uri="{FF2B5EF4-FFF2-40B4-BE49-F238E27FC236}">
                <a16:creationId xmlns:a16="http://schemas.microsoft.com/office/drawing/2014/main" id="{B8CB06F7-4AAF-4CEE-8C26-8A6BBDF2DE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724" y="1145146"/>
            <a:ext cx="4782354" cy="477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838200" y="350135"/>
            <a:ext cx="10704226" cy="59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uk-UA" sz="4000" err="1"/>
              <a:t>Zhytomyr</a:t>
            </a:r>
            <a:r>
              <a:rPr lang="uk-UA" sz="4000"/>
              <a:t>, </a:t>
            </a:r>
            <a:r>
              <a:rPr lang="uk-UA" sz="4000" err="1"/>
              <a:t>hospital</a:t>
            </a:r>
            <a:r>
              <a:rPr lang="uk-UA" sz="4000"/>
              <a:t> - 48 </a:t>
            </a:r>
            <a:r>
              <a:rPr lang="uk-UA" sz="4000" err="1"/>
              <a:t>kW</a:t>
            </a:r>
            <a:r>
              <a:rPr lang="uk-UA" sz="4000"/>
              <a:t> </a:t>
            </a:r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6086342" y="1419115"/>
            <a:ext cx="5450543" cy="553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Hospital</a:t>
            </a:r>
            <a:r>
              <a:rPr lang="uk-UA" sz="2400"/>
              <a:t>, </a:t>
            </a:r>
            <a:r>
              <a:rPr lang="uk-UA" sz="2400" err="1"/>
              <a:t>Zhytomyr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/>
              <a:t>On-grid</a:t>
            </a:r>
            <a:r>
              <a:rPr lang="uk-UA" sz="2400"/>
              <a:t> </a:t>
            </a:r>
            <a:r>
              <a:rPr lang="uk-UA" sz="2400" err="1"/>
              <a:t>solar</a:t>
            </a:r>
            <a:r>
              <a:rPr lang="uk-UA" sz="2400"/>
              <a:t> </a:t>
            </a:r>
            <a:r>
              <a:rPr lang="uk-UA" sz="2400" err="1"/>
              <a:t>power</a:t>
            </a:r>
            <a:r>
              <a:rPr lang="uk-UA" sz="2400"/>
              <a:t> </a:t>
            </a:r>
            <a:r>
              <a:rPr lang="uk-UA" sz="2400" err="1"/>
              <a:t>plant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Started</a:t>
            </a:r>
            <a:r>
              <a:rPr lang="uk-UA" sz="2400"/>
              <a:t> </a:t>
            </a:r>
            <a:r>
              <a:rPr lang="uk-UA" sz="2400" err="1"/>
              <a:t>working</a:t>
            </a:r>
            <a:r>
              <a:rPr lang="uk-UA" sz="2400"/>
              <a:t> </a:t>
            </a:r>
            <a:r>
              <a:rPr lang="uk-UA" sz="2400" err="1"/>
              <a:t>on</a:t>
            </a:r>
            <a:r>
              <a:rPr lang="uk-UA" sz="2400"/>
              <a:t> 04.07.2023</a:t>
            </a:r>
            <a:endParaRPr/>
          </a:p>
          <a:p>
            <a:r>
              <a:rPr lang="uk-UA" sz="2400" err="1"/>
              <a:t>Turnkey</a:t>
            </a:r>
            <a:r>
              <a:rPr lang="uk-UA" sz="2400"/>
              <a:t> </a:t>
            </a:r>
            <a:r>
              <a:rPr lang="uk-UA" sz="2400" err="1"/>
              <a:t>cost</a:t>
            </a:r>
            <a:r>
              <a:rPr lang="uk-UA" sz="2400"/>
              <a:t> 36 393 USD </a:t>
            </a:r>
            <a:endParaRPr sz="2400">
              <a:solidFill>
                <a:schemeClr val="dk1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uk-UA" sz="2400" err="1"/>
              <a:t>Equipment</a:t>
            </a:r>
            <a:r>
              <a:rPr lang="uk-UA" sz="2400"/>
              <a:t> </a:t>
            </a:r>
            <a:r>
              <a:rPr lang="uk-UA" sz="2400" err="1"/>
              <a:t>from</a:t>
            </a:r>
            <a:r>
              <a:rPr lang="uk-UA" sz="2400"/>
              <a:t> </a:t>
            </a:r>
            <a:r>
              <a:rPr lang="uk-UA" sz="2400" err="1"/>
              <a:t>SolSol</a:t>
            </a:r>
            <a:r>
              <a:rPr lang="uk-UA" sz="2400"/>
              <a:t>, </a:t>
            </a:r>
            <a:r>
              <a:rPr lang="uk-UA" sz="2400" err="1"/>
              <a:t>the</a:t>
            </a:r>
            <a:r>
              <a:rPr lang="uk-UA" sz="2400"/>
              <a:t> </a:t>
            </a:r>
            <a:r>
              <a:rPr lang="uk-UA" sz="2400" err="1"/>
              <a:t>city</a:t>
            </a:r>
            <a:r>
              <a:rPr lang="uk-UA" sz="2400"/>
              <a:t> </a:t>
            </a:r>
            <a:r>
              <a:rPr lang="uk-UA" sz="2400" err="1"/>
              <a:t>council</a:t>
            </a:r>
            <a:r>
              <a:rPr lang="uk-UA" sz="2400"/>
              <a:t> </a:t>
            </a:r>
            <a:r>
              <a:rPr lang="uk-UA" sz="2400" err="1"/>
              <a:t>and</a:t>
            </a:r>
            <a:r>
              <a:rPr lang="uk-UA" sz="2400"/>
              <a:t> </a:t>
            </a:r>
            <a:r>
              <a:rPr lang="uk-UA" sz="2400" err="1"/>
              <a:t>Ecoclub</a:t>
            </a:r>
            <a:r>
              <a:rPr lang="uk-UA" sz="2400"/>
              <a:t> </a:t>
            </a:r>
            <a:endParaRPr lang="en-US" sz="2400"/>
          </a:p>
          <a:p>
            <a:r>
              <a:rPr lang="uk-UA" sz="2400"/>
              <a:t>118 000 </a:t>
            </a:r>
            <a:r>
              <a:rPr lang="uk-UA" sz="2400" err="1"/>
              <a:t>people</a:t>
            </a:r>
            <a:r>
              <a:rPr lang="uk-UA" sz="2400"/>
              <a:t> </a:t>
            </a:r>
            <a:r>
              <a:rPr lang="uk-UA" sz="2400" err="1"/>
              <a:t>can</a:t>
            </a:r>
            <a:r>
              <a:rPr lang="uk-UA" sz="2400"/>
              <a:t> </a:t>
            </a:r>
            <a:r>
              <a:rPr lang="uk-UA" sz="2400" err="1"/>
              <a:t>be</a:t>
            </a:r>
            <a:r>
              <a:rPr lang="uk-UA" sz="2400"/>
              <a:t> </a:t>
            </a:r>
            <a:r>
              <a:rPr lang="uk-UA" sz="2400" err="1"/>
              <a:t>treated</a:t>
            </a:r>
            <a:r>
              <a:rPr lang="uk-UA" sz="2400"/>
              <a:t> </a:t>
            </a:r>
            <a:r>
              <a:rPr lang="uk-UA" sz="2400" err="1"/>
              <a:t>in</a:t>
            </a:r>
            <a:r>
              <a:rPr lang="uk-UA" sz="2400"/>
              <a:t> a </a:t>
            </a:r>
            <a:r>
              <a:rPr lang="uk-UA" sz="2400" err="1"/>
              <a:t>medical</a:t>
            </a:r>
            <a:r>
              <a:rPr lang="uk-UA" sz="2400"/>
              <a:t> </a:t>
            </a:r>
            <a:r>
              <a:rPr lang="uk-UA" sz="2400" err="1"/>
              <a:t>facility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needed</a:t>
            </a:r>
            <a:endParaRPr sz="2400"/>
          </a:p>
          <a:p>
            <a:r>
              <a:rPr lang="uk-UA" sz="2400" err="1"/>
              <a:t>Electricity</a:t>
            </a:r>
            <a:r>
              <a:rPr lang="uk-UA" sz="2400"/>
              <a:t> </a:t>
            </a:r>
            <a:r>
              <a:rPr lang="uk-UA" sz="2400" err="1"/>
              <a:t>generated</a:t>
            </a:r>
            <a:r>
              <a:rPr lang="uk-UA" sz="2400"/>
              <a:t> </a:t>
            </a:r>
            <a:r>
              <a:rPr lang="uk-UA" sz="2400" err="1"/>
              <a:t>as</a:t>
            </a:r>
            <a:r>
              <a:rPr lang="uk-UA" sz="2400"/>
              <a:t> </a:t>
            </a:r>
            <a:r>
              <a:rPr lang="uk-UA" sz="2400" err="1"/>
              <a:t>of</a:t>
            </a:r>
            <a:r>
              <a:rPr lang="uk-UA" sz="2400"/>
              <a:t> 09.09.2023 - 12 138 </a:t>
            </a:r>
            <a:r>
              <a:rPr lang="uk-UA" sz="2400" err="1"/>
              <a:t>kWh</a:t>
            </a:r>
            <a:endParaRPr/>
          </a:p>
          <a:p>
            <a:pPr marL="508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400"/>
          </a:p>
        </p:txBody>
      </p:sp>
      <p:pic>
        <p:nvPicPr>
          <p:cNvPr id="2" name="Рисунок 1" descr="Зображення, що містить просто неба, будівля, вікно, дерево&#10;&#10;Опис створено автоматично">
            <a:extLst>
              <a:ext uri="{FF2B5EF4-FFF2-40B4-BE49-F238E27FC236}">
                <a16:creationId xmlns:a16="http://schemas.microsoft.com/office/drawing/2014/main" id="{52FF681D-C7FE-6817-2093-7D4B4B4F42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47" y="1263203"/>
            <a:ext cx="4878946" cy="48682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coclub + NE Grant Theme">
  <a:themeElements>
    <a:clrScheme name="Ecoclub">
      <a:dk1>
        <a:srgbClr val="000000"/>
      </a:dk1>
      <a:lt1>
        <a:srgbClr val="FFFFFF"/>
      </a:lt1>
      <a:dk2>
        <a:srgbClr val="000000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595959"/>
      </a:accent4>
      <a:accent5>
        <a:srgbClr val="7F7F7F"/>
      </a:accent5>
      <a:accent6>
        <a:srgbClr val="3F3F3F"/>
      </a:accent6>
      <a:hlink>
        <a:srgbClr val="6B9F25"/>
      </a:hlink>
      <a:folHlink>
        <a:srgbClr val="4AB5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36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Ecoclub + NE Grant Theme</vt:lpstr>
      <vt:lpstr>Solar Power Plants in Ukrainian Communities: Safety, Economy, and Durability</vt:lpstr>
      <vt:lpstr>More about NGO Ecoclub</vt:lpstr>
      <vt:lpstr>Briefly about Ecoclub</vt:lpstr>
      <vt:lpstr>The team of SPP direction</vt:lpstr>
      <vt:lpstr>Realized projects</vt:lpstr>
      <vt:lpstr>Partner communities</vt:lpstr>
      <vt:lpstr>Zviahel, hospital - 32 kW </vt:lpstr>
      <vt:lpstr>Dubno, hospital - 44 kW </vt:lpstr>
      <vt:lpstr>Zhytomyr, hospital - 48 kW </vt:lpstr>
      <vt:lpstr>Sumy, hospital - 60 kW </vt:lpstr>
      <vt:lpstr>Kremenchuk, hospital - 60 kW </vt:lpstr>
      <vt:lpstr>Gorenka, outpatient clinic</vt:lpstr>
      <vt:lpstr>In the process of construction</vt:lpstr>
      <vt:lpstr>Preparation of documentation and completion of construction in 2023</vt:lpstr>
      <vt:lpstr>Plans for 2024</vt:lpstr>
      <vt:lpstr>Involvement in the process</vt:lpstr>
      <vt:lpstr>Forms and features of financing</vt:lpstr>
      <vt:lpstr>Methods of financing</vt:lpstr>
      <vt:lpstr>Where the money comes from</vt:lpstr>
      <vt:lpstr>Why some communities manage to build SPPs, while others do not</vt:lpstr>
      <vt:lpstr>How they are being installed: step by step</vt:lpstr>
      <vt:lpstr>What the process looks like</vt:lpstr>
      <vt:lpstr>Selection of the community and the facility</vt:lpstr>
      <vt:lpstr>Preliminary feasibility study</vt:lpstr>
      <vt:lpstr>Survey of the object or feasibility study</vt:lpstr>
      <vt:lpstr>Roof/land plot inspection report</vt:lpstr>
      <vt:lpstr>Design and estimate documentation</vt:lpstr>
      <vt:lpstr>Construction</vt:lpstr>
      <vt:lpstr>Information campaign</vt:lpstr>
      <vt:lpstr>Technical and organizational issues</vt:lpstr>
      <vt:lpstr>Difficult questions: Simply about the complex</vt:lpstr>
      <vt:lpstr>How SPP changes the operating conditions of a facility</vt:lpstr>
      <vt:lpstr>Important limitations</vt:lpstr>
      <vt:lpstr>Contractors and equipment</vt:lpstr>
      <vt:lpstr>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Power Plants in Ukrainian Communities: Safety, Economy, and Durability</dc:title>
  <dc:creator>Julia Guziy</dc:creator>
  <cp:revision>9</cp:revision>
  <dcterms:modified xsi:type="dcterms:W3CDTF">2023-10-02T06:32:20Z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0x0101008577446B249E1D4BAD16676CFC967A3F</vt:lpwstr>
  </property>
  <property fmtid="{D5CDD505-2E9C-101B-9397-08002B2CF9AE}" pid="3" name="MediaServiceImageTags">
    <vt:lpwstr/>
  </property>
</Properties>
</file>