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4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742113" cy="987266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  <a:srgbClr val="3C4E0E"/>
    <a:srgbClr val="97D7F3"/>
    <a:srgbClr val="22C2E2"/>
    <a:srgbClr val="FF4747"/>
    <a:srgbClr val="2D3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002226241731226E-2"/>
          <c:y val="0"/>
          <c:w val="0.95488227406257187"/>
          <c:h val="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Lbls>
            <c:dLbl>
              <c:idx val="0"/>
              <c:layout>
                <c:manualLayout>
                  <c:x val="-7.3829329040959277E-2"/>
                  <c:y val="0.1389576242370376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defRPr>
                    </a:pPr>
                    <a:r>
                      <a:rPr lang="uk-UA" sz="1400" b="1" smtClean="0">
                        <a:solidFill>
                          <a:srgbClr val="002060"/>
                        </a:solidFill>
                      </a:rPr>
                      <a:t>Так </a:t>
                    </a:r>
                    <a:r>
                      <a:rPr lang="uk-UA" sz="1400" b="1">
                        <a:solidFill>
                          <a:srgbClr val="002060"/>
                        </a:solidFill>
                      </a:rPr>
                      <a:t>66,4%</a:t>
                    </a:r>
                    <a:endParaRPr lang="uk-UA" sz="1400" b="1"/>
                  </a:p>
                </c:rich>
              </c:tx>
              <c:spPr>
                <a:scene3d>
                  <a:camera prst="orthographicFront"/>
                  <a:lightRig rig="threePt" dir="t"/>
                </a:scene3d>
                <a:sp3d>
                  <a:bevelT h="6350"/>
                </a:sp3d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3945478926114152"/>
                  <c:y val="-0.13895762423703764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defRPr>
                    </a:pPr>
                    <a:r>
                      <a:rPr lang="uk-UA" sz="1400" dirty="0" smtClean="0">
                        <a:solidFill>
                          <a:srgbClr val="002060"/>
                        </a:solidFill>
                      </a:rPr>
                      <a:t>Ні 33,6</a:t>
                    </a:r>
                    <a:r>
                      <a:rPr lang="uk-UA" sz="1400" dirty="0">
                        <a:solidFill>
                          <a:srgbClr val="002060"/>
                        </a:solidFill>
                      </a:rPr>
                      <a:t>%</a:t>
                    </a:r>
                    <a:endParaRPr lang="uk-UA" sz="1400" dirty="0"/>
                  </a:p>
                </c:rich>
              </c:tx>
              <c:spPr>
                <a:scene3d>
                  <a:camera prst="orthographicFront"/>
                  <a:lightRig rig="threePt" dir="t"/>
                </a:scene3d>
                <a:sp3d>
                  <a:bevelT h="6350"/>
                </a:sp3d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spPr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+mn-lt"/>
                    <a:cs typeface="Arial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</c:dLbls>
          <c:cat>
            <c:strRef>
              <c:f>Аркуш1!$A$2:$A$3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Аркуш1!$B$2:$B$3</c:f>
              <c:numCache>
                <c:formatCode>0.0%</c:formatCode>
                <c:ptCount val="2"/>
                <c:pt idx="0">
                  <c:v>0.66400000000000003</c:v>
                </c:pt>
                <c:pt idx="1">
                  <c:v>0.33600000000000002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bubble3D val="0"/>
            <c:explosion val="13"/>
            <c:spPr>
              <a:solidFill>
                <a:srgbClr val="92D05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2.0326141979359249E-2"/>
                  <c:y val="-1.5269225257920828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</c:dLbls>
          <c:cat>
            <c:strRef>
              <c:f>Аркуш1!$A$2:$A$3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Аркуш1!$B$2:$B$3</c:f>
              <c:numCache>
                <c:formatCode>0.0%</c:formatCode>
                <c:ptCount val="2"/>
                <c:pt idx="0">
                  <c:v>0.747</c:v>
                </c:pt>
                <c:pt idx="1">
                  <c:v>0.253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63461177924676"/>
          <c:y val="0"/>
          <c:w val="0.67648342103402648"/>
          <c:h val="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8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3"/>
            <c:bubble3D val="0"/>
            <c:explosion val="27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273737813854012"/>
                  <c:y val="7.19921702859341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-8.0167860136752478E-2"/>
                  <c:y val="0.109470595221220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2"/>
              <c:layout>
                <c:manualLayout>
                  <c:x val="1.1023080768803466E-2"/>
                  <c:y val="-5.93328470332165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dLbl>
              <c:idx val="3"/>
              <c:layout>
                <c:manualLayout>
                  <c:x val="8.8886174105654928E-2"/>
                  <c:y val="4.77834544145374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</c:dLbls>
          <c:cat>
            <c:strRef>
              <c:f>Аркуш1!$A$2:$A$5</c:f>
              <c:strCache>
                <c:ptCount val="4"/>
                <c:pt idx="0">
                  <c:v>Так</c:v>
                </c:pt>
                <c:pt idx="1">
                  <c:v>Можливо</c:v>
                </c:pt>
                <c:pt idx="2">
                  <c:v>Ні</c:v>
                </c:pt>
                <c:pt idx="3">
                  <c:v>Не знаю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0.72399999999999998</c:v>
                </c:pt>
                <c:pt idx="1">
                  <c:v>0.186</c:v>
                </c:pt>
                <c:pt idx="2">
                  <c:v>2.3E-2</c:v>
                </c:pt>
                <c:pt idx="3">
                  <c:v>6.8000000000000005E-2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667458446646034"/>
          <c:y val="1.8211117810501189E-2"/>
          <c:w val="0.48890944484429266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2.7555139376048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26781680342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i="1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Аркуш1!$A$2:$A$21</c:f>
              <c:strCache>
                <c:ptCount val="20"/>
                <c:pt idx="0">
                  <c:v>Не зазначено відповіді</c:v>
                </c:pt>
                <c:pt idx="1">
                  <c:v>Ті, що виготовляють</c:v>
                </c:pt>
                <c:pt idx="2">
                  <c:v>Всі разом</c:v>
                </c:pt>
                <c:pt idx="3">
                  <c:v>Всі варіанти</c:v>
                </c:pt>
                <c:pt idx="4">
                  <c:v>Потрібно узгодити між собою</c:v>
                </c:pt>
                <c:pt idx="5">
                  <c:v>За умови сприяння міської влади – певна структура</c:v>
                </c:pt>
                <c:pt idx="6">
                  <c:v>Хтось повинен</c:v>
                </c:pt>
                <c:pt idx="7">
                  <c:v>Рівнеенерго</c:v>
                </c:pt>
                <c:pt idx="8">
                  <c:v>Всі крім тих, хто продає</c:v>
                </c:pt>
                <c:pt idx="9">
                  <c:v>Мені все рівно</c:v>
                </c:pt>
                <c:pt idx="10">
                  <c:v>Влада</c:v>
                </c:pt>
                <c:pt idx="11">
                  <c:v>На державному рівні</c:v>
                </c:pt>
                <c:pt idx="12">
                  <c:v>Не знаю</c:v>
                </c:pt>
                <c:pt idx="13">
                  <c:v>Створення спеціальних підприємств з утилізації</c:v>
                </c:pt>
                <c:pt idx="14">
                  <c:v>Спеціалізована установа, окремі підприємства</c:v>
                </c:pt>
                <c:pt idx="15">
                  <c:v>Це не першочергове питання</c:v>
                </c:pt>
                <c:pt idx="16">
                  <c:v>Завод з переробки сміття</c:v>
                </c:pt>
                <c:pt idx="17">
                  <c:v>Азаров</c:v>
                </c:pt>
                <c:pt idx="18">
                  <c:v>Ніхто</c:v>
                </c:pt>
                <c:pt idx="19">
                  <c:v>Перейняти досвід за кордоном</c:v>
                </c:pt>
              </c:strCache>
            </c:strRef>
          </c:cat>
          <c:val>
            <c:numRef>
              <c:f>Аркуш1!$B$2:$B$21</c:f>
              <c:numCache>
                <c:formatCode>0.0%</c:formatCode>
                <c:ptCount val="20"/>
                <c:pt idx="0">
                  <c:v>5.0000000000000001E-3</c:v>
                </c:pt>
                <c:pt idx="1">
                  <c:v>0.02</c:v>
                </c:pt>
                <c:pt idx="2">
                  <c:v>3.0000000000000001E-3</c:v>
                </c:pt>
                <c:pt idx="3" formatCode="0.00%">
                  <c:v>1.5E-3</c:v>
                </c:pt>
                <c:pt idx="4" formatCode="0.00%">
                  <c:v>1.5E-3</c:v>
                </c:pt>
                <c:pt idx="5" formatCode="0.00%">
                  <c:v>1.5E-3</c:v>
                </c:pt>
                <c:pt idx="6" formatCode="0.00%">
                  <c:v>1.5E-3</c:v>
                </c:pt>
                <c:pt idx="7" formatCode="0.00%">
                  <c:v>1.5E-3</c:v>
                </c:pt>
                <c:pt idx="8" formatCode="0.00%">
                  <c:v>1.5E-3</c:v>
                </c:pt>
                <c:pt idx="9" formatCode="0.00%">
                  <c:v>1.5E-3</c:v>
                </c:pt>
                <c:pt idx="10" formatCode="0.00%">
                  <c:v>1.5E-3</c:v>
                </c:pt>
                <c:pt idx="11" formatCode="0.00%">
                  <c:v>1.5E-3</c:v>
                </c:pt>
                <c:pt idx="12">
                  <c:v>3.0000000000000001E-3</c:v>
                </c:pt>
                <c:pt idx="13">
                  <c:v>5.0000000000000001E-3</c:v>
                </c:pt>
                <c:pt idx="14">
                  <c:v>5.0000000000000001E-3</c:v>
                </c:pt>
                <c:pt idx="15" formatCode="0.00%">
                  <c:v>1.5E-3</c:v>
                </c:pt>
                <c:pt idx="16" formatCode="0.00%">
                  <c:v>1.5E-3</c:v>
                </c:pt>
                <c:pt idx="17" formatCode="0.00%">
                  <c:v>1.5E-3</c:v>
                </c:pt>
                <c:pt idx="18" formatCode="0.00%">
                  <c:v>1.5E-3</c:v>
                </c:pt>
                <c:pt idx="19" formatCode="0.00%">
                  <c:v>1.5E-3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59360"/>
        <c:axId val="31360896"/>
        <c:axId val="0"/>
      </c:bar3DChart>
      <c:catAx>
        <c:axId val="31359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i="1">
                <a:solidFill>
                  <a:srgbClr val="002060"/>
                </a:solidFill>
              </a:defRPr>
            </a:pPr>
            <a:endParaRPr lang="uk-UA"/>
          </a:p>
        </c:txPr>
        <c:crossAx val="31360896"/>
        <c:crosses val="autoZero"/>
        <c:auto val="1"/>
        <c:lblAlgn val="ctr"/>
        <c:lblOffset val="100"/>
        <c:noMultiLvlLbl val="0"/>
      </c:catAx>
      <c:valAx>
        <c:axId val="3136089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135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029035726554016"/>
          <c:y val="0"/>
          <c:w val="0.43588550702343615"/>
          <c:h val="0.9770577659392858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2611447730878907E-3"/>
                  <c:y val="-5.47547186115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02010033073248E-2"/>
                  <c:y val="-1.873210075423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52304159936645E-2"/>
                  <c:y val="-1.3832953745880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4958739524256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994498603233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Міська влада</c:v>
                </c:pt>
                <c:pt idx="1">
                  <c:v>Підприємства (підприємці), що продають такі лампи, батарейки </c:v>
                </c:pt>
                <c:pt idx="2">
                  <c:v>Підприємство, що здійснює вивіз сміття</c:v>
                </c:pt>
                <c:pt idx="3">
                  <c:v>ЖЕКи</c:v>
                </c:pt>
                <c:pt idx="4">
                  <c:v>Cвій варіант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0.378</c:v>
                </c:pt>
                <c:pt idx="1">
                  <c:v>0.34100000000000003</c:v>
                </c:pt>
                <c:pt idx="2">
                  <c:v>0.16600000000000001</c:v>
                </c:pt>
                <c:pt idx="3">
                  <c:v>8.7999999999999995E-2</c:v>
                </c:pt>
                <c:pt idx="4">
                  <c:v>6.3E-2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080640"/>
        <c:axId val="116082176"/>
        <c:axId val="0"/>
      </c:bar3DChart>
      <c:catAx>
        <c:axId val="1160806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just">
              <a:defRPr sz="1400">
                <a:solidFill>
                  <a:srgbClr val="002060"/>
                </a:solidFill>
              </a:defRPr>
            </a:pPr>
            <a:endParaRPr lang="uk-UA"/>
          </a:p>
        </c:txPr>
        <c:crossAx val="116082176"/>
        <c:crosses val="autoZero"/>
        <c:auto val="1"/>
        <c:lblAlgn val="ctr"/>
        <c:lblOffset val="100"/>
        <c:noMultiLvlLbl val="0"/>
      </c:catAx>
      <c:valAx>
        <c:axId val="116082176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1608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667458446646034"/>
          <c:y val="1.8211117810501189E-2"/>
          <c:w val="0.48890944484429266"/>
          <c:h val="0.9871797704295481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2.7555139376048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26781680342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i="1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Аркуш1!$A$2:$A$14</c:f>
              <c:strCache>
                <c:ptCount val="13"/>
                <c:pt idx="0">
                  <c:v>Ні за яких умов, не згідна (згоден)</c:v>
                </c:pt>
                <c:pt idx="1">
                  <c:v>Не готова</c:v>
                </c:pt>
                <c:pt idx="2">
                  <c:v>Щоб платили гроші за здачу ламп</c:v>
                </c:pt>
                <c:pt idx="3">
                  <c:v>Якщо небагато</c:v>
                </c:pt>
                <c:pt idx="4">
                  <c:v>Немає грошей платити</c:v>
                </c:pt>
                <c:pt idx="5">
                  <c:v>Якщо буде де заробляти гроші на життя</c:v>
                </c:pt>
                <c:pt idx="6">
                  <c:v>Збільшення доходів населення </c:v>
                </c:pt>
                <c:pt idx="7">
                  <c:v>Якщо буде пункт прийому</c:v>
                </c:pt>
                <c:pt idx="8">
                  <c:v>Якщо будуть безоплатні лампи</c:v>
                </c:pt>
                <c:pt idx="9">
                  <c:v>Якщо лампи будуть дешеві </c:v>
                </c:pt>
                <c:pt idx="10">
                  <c:v>Нехай держава сплачує</c:v>
                </c:pt>
                <c:pt idx="11">
                  <c:v>Витрати мають входити у вартість ламп та батарейок</c:v>
                </c:pt>
                <c:pt idx="12">
                  <c:v>Хто робить, той хай і платить</c:v>
                </c:pt>
              </c:strCache>
            </c:strRef>
          </c:cat>
          <c:val>
            <c:numRef>
              <c:f>Аркуш1!$B$2:$B$14</c:f>
              <c:numCache>
                <c:formatCode>0.00%</c:formatCode>
                <c:ptCount val="13"/>
                <c:pt idx="0" formatCode="0.0%">
                  <c:v>3.7999999999999999E-2</c:v>
                </c:pt>
                <c:pt idx="1">
                  <c:v>1.5E-3</c:v>
                </c:pt>
                <c:pt idx="2" formatCode="0.0%">
                  <c:v>3.0000000000000001E-3</c:v>
                </c:pt>
                <c:pt idx="3">
                  <c:v>1.5E-3</c:v>
                </c:pt>
                <c:pt idx="4">
                  <c:v>1.5E-3</c:v>
                </c:pt>
                <c:pt idx="5">
                  <c:v>1.5E-3</c:v>
                </c:pt>
                <c:pt idx="6">
                  <c:v>1.5E-3</c:v>
                </c:pt>
                <c:pt idx="7">
                  <c:v>1.5E-3</c:v>
                </c:pt>
                <c:pt idx="8">
                  <c:v>1.5E-3</c:v>
                </c:pt>
                <c:pt idx="9">
                  <c:v>1.5E-3</c:v>
                </c:pt>
                <c:pt idx="10" formatCode="0.0%">
                  <c:v>3.0000000000000001E-3</c:v>
                </c:pt>
                <c:pt idx="11" formatCode="0.0%">
                  <c:v>6.0000000000000001E-3</c:v>
                </c:pt>
                <c:pt idx="12">
                  <c:v>1.5E-3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126080"/>
        <c:axId val="116127616"/>
        <c:axId val="0"/>
      </c:bar3DChart>
      <c:catAx>
        <c:axId val="116126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i="1">
                <a:solidFill>
                  <a:srgbClr val="002060"/>
                </a:solidFill>
              </a:defRPr>
            </a:pPr>
            <a:endParaRPr lang="uk-UA"/>
          </a:p>
        </c:txPr>
        <c:crossAx val="116127616"/>
        <c:crosses val="autoZero"/>
        <c:auto val="1"/>
        <c:lblAlgn val="ctr"/>
        <c:lblOffset val="100"/>
        <c:noMultiLvlLbl val="0"/>
      </c:catAx>
      <c:valAx>
        <c:axId val="11612761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1612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57801910898789"/>
          <c:y val="0"/>
          <c:w val="0.52039588193904385"/>
          <c:h val="0.9770577659392858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2611447730878907E-3"/>
                  <c:y val="-5.47547186115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02010033073248E-2"/>
                  <c:y val="-1.873210075423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52304159936645E-2"/>
                  <c:y val="-1.3832953745880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4958739524256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994498603233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Так</c:v>
                </c:pt>
                <c:pt idx="1">
                  <c:v>Можливо</c:v>
                </c:pt>
                <c:pt idx="2">
                  <c:v>Ні</c:v>
                </c:pt>
                <c:pt idx="3">
                  <c:v>Не знаю</c:v>
                </c:pt>
                <c:pt idx="4">
                  <c:v>Cвій варіант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0.36399999999999999</c:v>
                </c:pt>
                <c:pt idx="1">
                  <c:v>0.27800000000000002</c:v>
                </c:pt>
                <c:pt idx="2">
                  <c:v>0.218</c:v>
                </c:pt>
                <c:pt idx="3">
                  <c:v>0.1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10592"/>
        <c:axId val="33312128"/>
        <c:axId val="0"/>
      </c:bar3DChart>
      <c:catAx>
        <c:axId val="333105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just">
              <a:defRPr sz="1300">
                <a:solidFill>
                  <a:srgbClr val="002060"/>
                </a:solidFill>
              </a:defRPr>
            </a:pPr>
            <a:endParaRPr lang="uk-UA"/>
          </a:p>
        </c:txPr>
        <c:crossAx val="33312128"/>
        <c:crosses val="autoZero"/>
        <c:auto val="1"/>
        <c:lblAlgn val="ctr"/>
        <c:lblOffset val="100"/>
        <c:noMultiLvlLbl val="0"/>
      </c:catAx>
      <c:valAx>
        <c:axId val="33312128"/>
        <c:scaling>
          <c:orientation val="minMax"/>
        </c:scaling>
        <c:delete val="1"/>
        <c:axPos val="t"/>
        <c:majorGridlines/>
        <c:numFmt formatCode="0.0%" sourceLinked="1"/>
        <c:majorTickMark val="out"/>
        <c:minorTickMark val="none"/>
        <c:tickLblPos val="nextTo"/>
        <c:crossAx val="3331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0411910753877587"/>
          <c:y val="1.5673982815028457E-2"/>
          <c:w val="0.44166793967336965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1494516482295618E-3"/>
                  <c:y val="4.066045120080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6978505299323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26781680342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i="1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Аркуш1!$A$2:$A$14</c:f>
              <c:strCache>
                <c:ptCount val="13"/>
                <c:pt idx="0">
                  <c:v>В розумних межах</c:v>
                </c:pt>
                <c:pt idx="1">
                  <c:v>Має входити в ціну ламп</c:v>
                </c:pt>
                <c:pt idx="2">
                  <c:v>Як у Європі</c:v>
                </c:pt>
                <c:pt idx="3">
                  <c:v>Дивлячись на суму, залежно від ціни</c:v>
                </c:pt>
                <c:pt idx="4">
                  <c:v>Якщо користуються, то так</c:v>
                </c:pt>
                <c:pt idx="5">
                  <c:v>Якщо тільки небагато</c:v>
                </c:pt>
                <c:pt idx="6">
                  <c:v>Дивлячись скільки</c:v>
                </c:pt>
                <c:pt idx="7">
                  <c:v>Це має входити у вартість виробу</c:v>
                </c:pt>
                <c:pt idx="8">
                  <c:v>Міська влада має це оплачувати</c:v>
                </c:pt>
                <c:pt idx="9">
                  <c:v>Має сплачувати держава</c:v>
                </c:pt>
                <c:pt idx="10">
                  <c:v>Залежить від кількості використаних ламп</c:v>
                </c:pt>
                <c:pt idx="11">
                  <c:v>Ми і так платимо за вивіз сміття</c:v>
                </c:pt>
                <c:pt idx="12">
                  <c:v>Вже платимо за вивіз кожен окремо</c:v>
                </c:pt>
              </c:strCache>
            </c:strRef>
          </c:cat>
          <c:val>
            <c:numRef>
              <c:f>Аркуш1!$B$2:$B$14</c:f>
              <c:numCache>
                <c:formatCode>0.0%</c:formatCode>
                <c:ptCount val="13"/>
                <c:pt idx="0">
                  <c:v>3.0000000000000001E-3</c:v>
                </c:pt>
                <c:pt idx="1">
                  <c:v>0.01</c:v>
                </c:pt>
                <c:pt idx="2" formatCode="0.00%">
                  <c:v>1.5E-3</c:v>
                </c:pt>
                <c:pt idx="3">
                  <c:v>8.0000000000000002E-3</c:v>
                </c:pt>
                <c:pt idx="4" formatCode="0.00%">
                  <c:v>1.5E-3</c:v>
                </c:pt>
                <c:pt idx="5" formatCode="0.00%">
                  <c:v>1.5E-3</c:v>
                </c:pt>
                <c:pt idx="6" formatCode="0.00%">
                  <c:v>1.5E-3</c:v>
                </c:pt>
                <c:pt idx="7">
                  <c:v>3.0000000000000001E-3</c:v>
                </c:pt>
                <c:pt idx="8" formatCode="0.00%">
                  <c:v>1.5E-3</c:v>
                </c:pt>
                <c:pt idx="9">
                  <c:v>3.0000000000000001E-3</c:v>
                </c:pt>
                <c:pt idx="10" formatCode="0.00%">
                  <c:v>1.5E-3</c:v>
                </c:pt>
                <c:pt idx="11" formatCode="0.00%">
                  <c:v>1.5E-3</c:v>
                </c:pt>
                <c:pt idx="12" formatCode="0.00%">
                  <c:v>1.5E-3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74592"/>
        <c:axId val="33376128"/>
        <c:axId val="0"/>
      </c:bar3DChart>
      <c:catAx>
        <c:axId val="33374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i="1">
                <a:solidFill>
                  <a:srgbClr val="002060"/>
                </a:solidFill>
              </a:defRPr>
            </a:pPr>
            <a:endParaRPr lang="uk-UA"/>
          </a:p>
        </c:txPr>
        <c:crossAx val="33376128"/>
        <c:crosses val="autoZero"/>
        <c:auto val="1"/>
        <c:lblAlgn val="ctr"/>
        <c:lblOffset val="100"/>
        <c:noMultiLvlLbl val="0"/>
      </c:catAx>
      <c:valAx>
        <c:axId val="33376128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3374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0.48998583490723258"/>
          <c:y val="0.13643665809581379"/>
          <c:w val="0.29042453616264857"/>
          <c:h val="0.862861375691321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6.2040328852349738E-3"/>
                  <c:y val="1.329648207234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472169758915679E-3"/>
                  <c:y val="7.8898486881563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513998444617268E-3"/>
                  <c:y val="4.0013908311526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947839128985668E-3"/>
                  <c:y val="1.2789724828720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994498603233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Створення спеціальних підприємств з утилізації</c:v>
                </c:pt>
                <c:pt idx="1">
                  <c:v>Надання більше інформації про небезпеку для життя від неправильної утилізації</c:v>
                </c:pt>
                <c:pt idx="2">
                  <c:v>Встановлення та доступність спеціальних корзин для сміття</c:v>
                </c:pt>
                <c:pt idx="3">
                  <c:v>Cвій варіант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0.45900000000000002</c:v>
                </c:pt>
                <c:pt idx="1">
                  <c:v>0.22600000000000001</c:v>
                </c:pt>
                <c:pt idx="2">
                  <c:v>0.52200000000000002</c:v>
                </c:pt>
                <c:pt idx="3">
                  <c:v>0.112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shape val="box"/>
        <c:axId val="33460224"/>
        <c:axId val="33461760"/>
        <c:axId val="0"/>
      </c:bar3DChart>
      <c:catAx>
        <c:axId val="33460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300">
                <a:solidFill>
                  <a:srgbClr val="002060"/>
                </a:solidFill>
              </a:defRPr>
            </a:pPr>
            <a:endParaRPr lang="uk-UA"/>
          </a:p>
        </c:txPr>
        <c:crossAx val="33461760"/>
        <c:crosses val="autoZero"/>
        <c:auto val="1"/>
        <c:lblAlgn val="ctr"/>
        <c:lblOffset val="100"/>
        <c:noMultiLvlLbl val="0"/>
      </c:catAx>
      <c:valAx>
        <c:axId val="3346176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3346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1659386773789268E-2"/>
                  <c:y val="-4.472045140189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75358488433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65188663247943E-2"/>
                  <c:y val="-8.9440902803796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65188663247943E-2"/>
                  <c:y val="4.09932735606123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65188663247943E-2"/>
                  <c:y val="-1.341613542056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2-3 лампи</c:v>
                </c:pt>
                <c:pt idx="1">
                  <c:v>4-5 ламп</c:v>
                </c:pt>
                <c:pt idx="2">
                  <c:v>6-8 ламп</c:v>
                </c:pt>
                <c:pt idx="3">
                  <c:v>9-10 ламп</c:v>
                </c:pt>
                <c:pt idx="4">
                  <c:v>Більше 10 ламп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0.218</c:v>
                </c:pt>
                <c:pt idx="1">
                  <c:v>0.17499999999999999</c:v>
                </c:pt>
                <c:pt idx="2">
                  <c:v>0.127</c:v>
                </c:pt>
                <c:pt idx="3">
                  <c:v>5.5E-2</c:v>
                </c:pt>
                <c:pt idx="4">
                  <c:v>8.7999999999999995E-2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0409472"/>
        <c:axId val="120435072"/>
        <c:axId val="0"/>
      </c:bar3DChart>
      <c:catAx>
        <c:axId val="120409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i="1">
                <a:solidFill>
                  <a:srgbClr val="002060"/>
                </a:solidFill>
              </a:defRPr>
            </a:pPr>
            <a:endParaRPr lang="uk-UA"/>
          </a:p>
        </c:txPr>
        <c:crossAx val="120435072"/>
        <c:crosses val="autoZero"/>
        <c:auto val="1"/>
        <c:lblAlgn val="ctr"/>
        <c:lblOffset val="100"/>
        <c:noMultiLvlLbl val="0"/>
      </c:catAx>
      <c:valAx>
        <c:axId val="120435072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20409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9394882050142578E-2"/>
                  <c:y val="-4.9681490788972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743602562678224E-2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743602562678224E-2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046161537606933E-2"/>
                  <c:y val="-1.9872596315589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Цього року </c:v>
                </c:pt>
                <c:pt idx="1">
                  <c:v>1-2 роки</c:v>
                </c:pt>
                <c:pt idx="2">
                  <c:v>3-4 роки</c:v>
                </c:pt>
                <c:pt idx="3">
                  <c:v>5 і більше років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0.11799999999999999</c:v>
                </c:pt>
                <c:pt idx="1">
                  <c:v>0.23</c:v>
                </c:pt>
                <c:pt idx="2">
                  <c:v>0.21</c:v>
                </c:pt>
                <c:pt idx="3">
                  <c:v>0.104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29536"/>
        <c:axId val="31731072"/>
        <c:axId val="0"/>
      </c:bar3DChart>
      <c:catAx>
        <c:axId val="31729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 i="1">
                <a:solidFill>
                  <a:srgbClr val="002060"/>
                </a:solidFill>
              </a:defRPr>
            </a:pPr>
            <a:endParaRPr lang="uk-UA"/>
          </a:p>
        </c:txPr>
        <c:crossAx val="31731072"/>
        <c:crosses val="autoZero"/>
        <c:auto val="1"/>
        <c:lblAlgn val="ctr"/>
        <c:lblOffset val="100"/>
        <c:noMultiLvlLbl val="0"/>
      </c:catAx>
      <c:valAx>
        <c:axId val="31731072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172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831261984234074"/>
          <c:y val="4.6685989138461739E-2"/>
          <c:w val="0.57123831167293992"/>
          <c:h val="0.83400537195213609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7"/>
          </c:dPt>
          <c:dPt>
            <c:idx val="1"/>
            <c:bubble3D val="0"/>
            <c:explosion val="82"/>
          </c:dPt>
          <c:dLbls>
            <c:dLbl>
              <c:idx val="1"/>
              <c:layout>
                <c:manualLayout>
                  <c:x val="-7.106455507421347E-2"/>
                  <c:y val="-0.30458625512197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265002485618919E-2"/>
                  <c:y val="7.931308286007436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65432772777233E-2"/>
                  <c:y val="-1.079811993678706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Аркуш1!$A$2:$A$5</c:f>
              <c:strCache>
                <c:ptCount val="4"/>
                <c:pt idx="0">
                  <c:v>У супермаркеті</c:v>
                </c:pt>
                <c:pt idx="1">
                  <c:v>У магазині, що спеціалізується на овітлювальних приладах</c:v>
                </c:pt>
                <c:pt idx="2">
                  <c:v>На базарі</c:v>
                </c:pt>
                <c:pt idx="3">
                  <c:v>Ваш варіант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0.23300000000000001</c:v>
                </c:pt>
                <c:pt idx="1">
                  <c:v>0.28399999999999997</c:v>
                </c:pt>
                <c:pt idx="2">
                  <c:v>0.112</c:v>
                </c:pt>
                <c:pt idx="3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356849238973448"/>
          <c:y val="4.1446783690701032E-2"/>
          <c:w val="0.69232196422619707"/>
          <c:h val="0.9211090743003863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invertIfNegative val="0"/>
            <c:bubble3D val="0"/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1855904899455616E-2"/>
                  <c:y val="-1.150234515005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45308545964029E-2"/>
                  <c:y val="-1.1502345150055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844455554321124E-2"/>
                  <c:y val="-1.533646020007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45308545964029E-2"/>
                  <c:y val="-1.917057525009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046161537606933E-2"/>
                  <c:y val="-1.917057525009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 2-3 лампи</c:v>
                </c:pt>
                <c:pt idx="1">
                  <c:v>4-5 ламп</c:v>
                </c:pt>
                <c:pt idx="2">
                  <c:v>6-8 ламп</c:v>
                </c:pt>
                <c:pt idx="3">
                  <c:v>9-10 ламп</c:v>
                </c:pt>
                <c:pt idx="4">
                  <c:v>Більше 10 ламп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0.34399999999999997</c:v>
                </c:pt>
                <c:pt idx="1">
                  <c:v>0.108</c:v>
                </c:pt>
                <c:pt idx="2">
                  <c:v>5.1999999999999998E-2</c:v>
                </c:pt>
                <c:pt idx="3">
                  <c:v>0.02</c:v>
                </c:pt>
                <c:pt idx="4">
                  <c:v>0.121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55488"/>
        <c:axId val="32440320"/>
        <c:axId val="0"/>
      </c:bar3DChart>
      <c:catAx>
        <c:axId val="314554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uk-UA"/>
          </a:p>
        </c:txPr>
        <c:crossAx val="32440320"/>
        <c:crosses val="autoZero"/>
        <c:auto val="1"/>
        <c:lblAlgn val="ctr"/>
        <c:lblOffset val="100"/>
        <c:noMultiLvlLbl val="0"/>
      </c:catAx>
      <c:valAx>
        <c:axId val="32440320"/>
        <c:scaling>
          <c:orientation val="minMax"/>
        </c:scaling>
        <c:delete val="1"/>
        <c:axPos val="t"/>
        <c:majorGridlines/>
        <c:numFmt formatCode="0.0%" sourceLinked="1"/>
        <c:majorTickMark val="out"/>
        <c:minorTickMark val="none"/>
        <c:tickLblPos val="nextTo"/>
        <c:crossAx val="3145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6586812758067697"/>
          <c:y val="0"/>
          <c:w val="0.53413159293623258"/>
          <c:h val="0.9882736220472442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-5.32415287277873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i="1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Не зазначено відповіді</c:v>
                </c:pt>
                <c:pt idx="1">
                  <c:v>Ще не міняла(в)</c:v>
                </c:pt>
                <c:pt idx="2">
                  <c:v>Не знаю</c:v>
                </c:pt>
                <c:pt idx="3">
                  <c:v>Замінив по гарантії</c:v>
                </c:pt>
              </c:strCache>
            </c:strRef>
          </c:cat>
          <c:val>
            <c:numRef>
              <c:f>Аркуш1!$B$2:$B$5</c:f>
              <c:numCache>
                <c:formatCode>0.0%</c:formatCode>
                <c:ptCount val="4"/>
                <c:pt idx="0">
                  <c:v>2.5000000000000001E-2</c:v>
                </c:pt>
                <c:pt idx="1">
                  <c:v>0.06</c:v>
                </c:pt>
                <c:pt idx="2">
                  <c:v>5.0000000000000001E-3</c:v>
                </c:pt>
                <c:pt idx="3" formatCode="0.00%">
                  <c:v>1.5E-3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85376"/>
        <c:axId val="32486912"/>
        <c:axId val="0"/>
      </c:bar3DChart>
      <c:catAx>
        <c:axId val="32485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 i="1">
                <a:solidFill>
                  <a:srgbClr val="002060"/>
                </a:solidFill>
              </a:defRPr>
            </a:pPr>
            <a:endParaRPr lang="uk-UA"/>
          </a:p>
        </c:txPr>
        <c:crossAx val="32486912"/>
        <c:crosses val="autoZero"/>
        <c:auto val="1"/>
        <c:lblAlgn val="ctr"/>
        <c:lblOffset val="100"/>
        <c:noMultiLvlLbl val="0"/>
      </c:catAx>
      <c:valAx>
        <c:axId val="32486912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248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912597629389623"/>
          <c:y val="0"/>
          <c:w val="0.44040780270902213"/>
          <c:h val="0.9770577659392858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4747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5010602921142653E-2"/>
                  <c:y val="-1.0374618869508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12438109286384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7451862778299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4958739524256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9944986032334E-2"/>
                  <c:y val="-1.38328856706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Викинув(ла) у смітник</c:v>
                </c:pt>
                <c:pt idx="1">
                  <c:v>Відніс у магазин, в якому купував ці лампи</c:v>
                </c:pt>
                <c:pt idx="2">
                  <c:v>Відніс (віднесла) до спеціалізованого підприємства та здав (здала) на утилізацію</c:v>
                </c:pt>
                <c:pt idx="3">
                  <c:v>Нічого, зберігаю їх вдома</c:v>
                </c:pt>
                <c:pt idx="4">
                  <c:v>Ваш варіант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0.37</c:v>
                </c:pt>
                <c:pt idx="1">
                  <c:v>5.7000000000000002E-2</c:v>
                </c:pt>
                <c:pt idx="2">
                  <c:v>2.8000000000000001E-2</c:v>
                </c:pt>
                <c:pt idx="3">
                  <c:v>0.121</c:v>
                </c:pt>
                <c:pt idx="4">
                  <c:v>8.7999999999999995E-2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95680"/>
        <c:axId val="31497216"/>
        <c:axId val="0"/>
      </c:bar3DChart>
      <c:catAx>
        <c:axId val="31495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 sz="1400">
                <a:solidFill>
                  <a:srgbClr val="002060"/>
                </a:solidFill>
              </a:defRPr>
            </a:pPr>
            <a:endParaRPr lang="uk-UA"/>
          </a:p>
        </c:txPr>
        <c:crossAx val="31497216"/>
        <c:crosses val="autoZero"/>
        <c:auto val="1"/>
        <c:lblAlgn val="r"/>
        <c:lblOffset val="100"/>
        <c:noMultiLvlLbl val="0"/>
      </c:catAx>
      <c:valAx>
        <c:axId val="3149721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149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6603137208809118"/>
          <c:y val="0"/>
          <c:w val="0.51888044306753367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2.7555139376048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26781680342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i="1">
                    <a:solidFill>
                      <a:srgbClr val="00206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5"/>
                <c:pt idx="0">
                  <c:v>Не зазначено відповіді</c:v>
                </c:pt>
                <c:pt idx="1">
                  <c:v>Реставрація</c:v>
                </c:pt>
                <c:pt idx="2">
                  <c:v>Не викидав(ла)</c:v>
                </c:pt>
                <c:pt idx="3">
                  <c:v>Ще не міняв(ла)</c:v>
                </c:pt>
                <c:pt idx="4">
                  <c:v>Не знаю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4.2999999999999997E-2</c:v>
                </c:pt>
                <c:pt idx="1">
                  <c:v>1.5E-3</c:v>
                </c:pt>
                <c:pt idx="2">
                  <c:v>3.0000000000000001E-3</c:v>
                </c:pt>
                <c:pt idx="3">
                  <c:v>3.6999999999999998E-2</c:v>
                </c:pt>
                <c:pt idx="4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33888"/>
        <c:axId val="32539776"/>
        <c:axId val="0"/>
      </c:bar3DChart>
      <c:catAx>
        <c:axId val="3253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i="1">
                <a:solidFill>
                  <a:srgbClr val="002060"/>
                </a:solidFill>
              </a:defRPr>
            </a:pPr>
            <a:endParaRPr lang="uk-UA"/>
          </a:p>
        </c:txPr>
        <c:crossAx val="32539776"/>
        <c:crosses val="autoZero"/>
        <c:auto val="1"/>
        <c:lblAlgn val="ctr"/>
        <c:lblOffset val="100"/>
        <c:noMultiLvlLbl val="0"/>
      </c:catAx>
      <c:valAx>
        <c:axId val="3253977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3253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488622938369672E-2"/>
          <c:y val="0.14994777498114389"/>
          <c:w val="0.78339247320415129"/>
          <c:h val="0.713557953880965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97D7F3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5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0"/>
          </c:dLbls>
          <c:cat>
            <c:strRef>
              <c:f>Аркуш1!$A$2:$A$3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Аркуш1!$B$2:$B$3</c:f>
              <c:numCache>
                <c:formatCode>0.0%</c:formatCode>
                <c:ptCount val="2"/>
                <c:pt idx="0">
                  <c:v>0.66700000000000004</c:v>
                </c:pt>
                <c:pt idx="1">
                  <c:v>0.33300000000000002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0.63902</cdr:x>
      <cdr:y>0.65583</cdr:y>
    </cdr:from>
    <cdr:to>
      <cdr:x>0.99911</cdr:x>
      <cdr:y>0.86172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98791" y="1605662"/>
          <a:ext cx="3042271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uk-UA" sz="1300" i="1" dirty="0" smtClean="0">
              <a:solidFill>
                <a:srgbClr val="002060"/>
              </a:solidFill>
            </a:rPr>
            <a:t>Інші варіанти: «де прийдеться», діти купують, за кордоном, на роботі тощо. </a:t>
          </a:r>
          <a:endParaRPr lang="uk-UA" sz="1300" i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1582" cy="493633"/>
          </a:xfrm>
          <a:prstGeom prst="rect">
            <a:avLst/>
          </a:prstGeom>
        </p:spPr>
        <p:txBody>
          <a:bodyPr vert="horz" lIns="90823" tIns="45411" rIns="90823" bIns="45411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0823" tIns="45411" rIns="90823" bIns="45411" rtlCol="0"/>
          <a:lstStyle>
            <a:lvl1pPr algn="r">
              <a:defRPr sz="1200"/>
            </a:lvl1pPr>
          </a:lstStyle>
          <a:p>
            <a:fld id="{BBF97D34-F4B9-4D29-92B7-B1E51C7AA3C4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3" tIns="45411" rIns="90823" bIns="45411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0823" tIns="45411" rIns="90823" bIns="45411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2" y="9377316"/>
            <a:ext cx="2921582" cy="493633"/>
          </a:xfrm>
          <a:prstGeom prst="rect">
            <a:avLst/>
          </a:prstGeom>
        </p:spPr>
        <p:txBody>
          <a:bodyPr vert="horz" lIns="90823" tIns="45411" rIns="90823" bIns="45411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0823" tIns="45411" rIns="90823" bIns="45411" rtlCol="0" anchor="b"/>
          <a:lstStyle>
            <a:lvl1pPr algn="r">
              <a:defRPr sz="1200"/>
            </a:lvl1pPr>
          </a:lstStyle>
          <a:p>
            <a:fld id="{17FBB4A1-57D7-476F-8E63-359ECE992DB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89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BB4A1-57D7-476F-8E63-359ECE992DB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856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BB4A1-57D7-476F-8E63-359ECE992DB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58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BB4A1-57D7-476F-8E63-359ECE992DB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58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BB4A1-57D7-476F-8E63-359ECE992DB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58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36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BB4A1-57D7-476F-8E63-359ECE992DB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458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7A518-5424-4756-94BB-FD960A7613F8}" type="datetimeFigureOut">
              <a:rPr lang="uk-UA" smtClean="0"/>
              <a:pPr/>
              <a:t>15.01.2013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>
              <a:solidFill>
                <a:srgbClr val="E7ECED"/>
              </a:solidFill>
            </a:endParaRPr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F1182-078C-4D01-9D95-C370099518BA}" type="slidenum">
              <a:rPr lang="uk-UA" smtClean="0">
                <a:solidFill>
                  <a:srgbClr val="E7ECED"/>
                </a:solidFill>
              </a:rPr>
              <a:pPr/>
              <a:t>‹№›</a:t>
            </a:fld>
            <a:endParaRPr lang="uk-UA">
              <a:solidFill>
                <a:srgbClr val="E7EC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31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5253448"/>
      </p:ext>
    </p:extLst>
  </p:cSld>
  <p:clrMapOvr>
    <a:masterClrMapping/>
  </p:clrMapOvr>
  <p:transition spd="slow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1" y="6248209"/>
            <a:ext cx="5573483" cy="365125"/>
          </a:xfrm>
        </p:spPr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060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7177180"/>
      </p:ext>
    </p:extLst>
  </p:cSld>
  <p:clrMapOvr>
    <a:masterClrMapping/>
  </p:clrMapOvr>
  <p:transition spd="slow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04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>
              <a:solidFill>
                <a:srgbClr val="BBC3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69663"/>
      </p:ext>
    </p:extLst>
  </p:cSld>
  <p:clrMapOvr>
    <a:masterClrMapping/>
  </p:clrMapOvr>
  <p:transition spd="slow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12" name="Місце для номер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  <p:extLst>
      <p:ext uri="{BB962C8B-B14F-4D97-AF65-F5344CB8AC3E}">
        <p14:creationId xmlns:p14="http://schemas.microsoft.com/office/powerpoint/2010/main" val="1105706031"/>
      </p:ext>
    </p:extLst>
  </p:cSld>
  <p:clrMapOvr>
    <a:masterClrMapping/>
  </p:clrMapOvr>
  <p:transition spd="slow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653371"/>
      </p:ext>
    </p:extLst>
  </p:cSld>
  <p:clrMapOvr>
    <a:masterClrMapping/>
  </p:clrMapOvr>
  <p:transition spd="slow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F1182-078C-4D01-9D95-C370099518BA}" type="slidenum">
              <a:rPr lang="uk-UA" smtClean="0">
                <a:solidFill>
                  <a:srgbClr val="BBC3C9"/>
                </a:solidFill>
              </a:rPr>
              <a:pPr/>
              <a:t>‹№›</a:t>
            </a:fld>
            <a:endParaRPr lang="uk-UA">
              <a:solidFill>
                <a:srgbClr val="BBC3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45862"/>
      </p:ext>
    </p:extLst>
  </p:cSld>
  <p:clrMapOvr>
    <a:masterClrMapping/>
  </p:clrMapOvr>
  <p:transition spd="slow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9690029"/>
      </p:ext>
    </p:extLst>
  </p:cSld>
  <p:clrMapOvr>
    <a:masterClrMapping/>
  </p:clrMapOvr>
  <p:transition spd="slow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0202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D7A518-5424-4756-94BB-FD960A7613F8}" type="datetimeFigureOut">
              <a:rPr lang="uk-UA" smtClean="0">
                <a:solidFill>
                  <a:srgbClr val="BBC3C9"/>
                </a:solidFill>
              </a:rPr>
              <a:pPr/>
              <a:t>15.01.2013</a:t>
            </a:fld>
            <a:endParaRPr lang="uk-UA">
              <a:solidFill>
                <a:srgbClr val="BBC3C9"/>
              </a:solidFill>
            </a:endParaRPr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>
              <a:solidFill>
                <a:srgbClr val="BBC3C9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F1182-078C-4D01-9D95-C370099518B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958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4294967295"/>
          </p:nvPr>
        </p:nvSpPr>
        <p:spPr>
          <a:xfrm>
            <a:off x="323528" y="476672"/>
            <a:ext cx="8534675" cy="432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700" b="0" dirty="0">
                <a:solidFill>
                  <a:srgbClr val="002060"/>
                </a:solidFill>
              </a:rPr>
              <a:t>Чи використовуєте енергоощадні лампи для освітлення у своїй квартирі (будинку)?</a:t>
            </a:r>
          </a:p>
        </p:txBody>
      </p:sp>
      <p:graphicFrame>
        <p:nvGraphicFramePr>
          <p:cNvPr id="9" name="Місце для вмісту 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6164965"/>
              </p:ext>
            </p:extLst>
          </p:nvPr>
        </p:nvGraphicFramePr>
        <p:xfrm>
          <a:off x="3351185" y="620689"/>
          <a:ext cx="2951163" cy="252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іаграма 9"/>
          <p:cNvGraphicFramePr/>
          <p:nvPr>
            <p:extLst>
              <p:ext uri="{D42A27DB-BD31-4B8C-83A1-F6EECF244321}">
                <p14:modId xmlns:p14="http://schemas.microsoft.com/office/powerpoint/2010/main" val="462883803"/>
              </p:ext>
            </p:extLst>
          </p:nvPr>
        </p:nvGraphicFramePr>
        <p:xfrm>
          <a:off x="0" y="3822089"/>
          <a:ext cx="4104456" cy="283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Місце для тексту 4"/>
          <p:cNvSpPr txBox="1">
            <a:spLocks/>
          </p:cNvSpPr>
          <p:nvPr/>
        </p:nvSpPr>
        <p:spPr>
          <a:xfrm>
            <a:off x="28474" y="2993996"/>
            <a:ext cx="4281739" cy="831048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1600" dirty="0" smtClean="0">
                <a:solidFill>
                  <a:srgbClr val="002060"/>
                </a:solidFill>
              </a:rPr>
              <a:t>Скільки </a:t>
            </a:r>
            <a:r>
              <a:rPr lang="uk-UA" sz="1600" dirty="0">
                <a:solidFill>
                  <a:srgbClr val="002060"/>
                </a:solidFill>
              </a:rPr>
              <a:t>у Вашій квартирі (будинку) встановлено енергоощадних </a:t>
            </a:r>
            <a:r>
              <a:rPr lang="uk-UA" sz="1600" dirty="0" smtClean="0">
                <a:solidFill>
                  <a:srgbClr val="002060"/>
                </a:solidFill>
              </a:rPr>
              <a:t>ламп ?</a:t>
            </a:r>
            <a:endParaRPr lang="uk-UA" sz="1600" dirty="0">
              <a:solidFill>
                <a:srgbClr val="002060"/>
              </a:solidFill>
            </a:endParaRPr>
          </a:p>
        </p:txBody>
      </p:sp>
      <p:graphicFrame>
        <p:nvGraphicFramePr>
          <p:cNvPr id="14" name="Діаграма 13"/>
          <p:cNvGraphicFramePr/>
          <p:nvPr>
            <p:extLst>
              <p:ext uri="{D42A27DB-BD31-4B8C-83A1-F6EECF244321}">
                <p14:modId xmlns:p14="http://schemas.microsoft.com/office/powerpoint/2010/main" val="4208335287"/>
              </p:ext>
            </p:extLst>
          </p:nvPr>
        </p:nvGraphicFramePr>
        <p:xfrm>
          <a:off x="5239443" y="3825045"/>
          <a:ext cx="3456384" cy="255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Місце для тексту 4"/>
          <p:cNvSpPr txBox="1">
            <a:spLocks/>
          </p:cNvSpPr>
          <p:nvPr/>
        </p:nvSpPr>
        <p:spPr>
          <a:xfrm>
            <a:off x="4826765" y="2984019"/>
            <a:ext cx="4281739" cy="841025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1600" dirty="0">
                <a:solidFill>
                  <a:srgbClr val="002060"/>
                </a:solidFill>
              </a:rPr>
              <a:t>Як давно Ви почали використовувати для освітлення Вашої квартири (будинку) енергоощадні </a:t>
            </a:r>
            <a:r>
              <a:rPr lang="uk-UA" sz="1600" dirty="0" smtClean="0">
                <a:solidFill>
                  <a:srgbClr val="002060"/>
                </a:solidFill>
              </a:rPr>
              <a:t>лампи ?</a:t>
            </a:r>
            <a:endParaRPr lang="uk-UA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9140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>
            <p:extLst>
              <p:ext uri="{D42A27DB-BD31-4B8C-83A1-F6EECF244321}">
                <p14:modId xmlns:p14="http://schemas.microsoft.com/office/powerpoint/2010/main" val="223471134"/>
              </p:ext>
            </p:extLst>
          </p:nvPr>
        </p:nvGraphicFramePr>
        <p:xfrm>
          <a:off x="344573" y="1052737"/>
          <a:ext cx="84486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85" y="57016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060"/>
                </a:solidFill>
              </a:rPr>
              <a:t>Де Ви найчастіше купуєте енергоощадні лампи?</a:t>
            </a: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44904211"/>
              </p:ext>
            </p:extLst>
          </p:nvPr>
        </p:nvGraphicFramePr>
        <p:xfrm>
          <a:off x="179512" y="3429001"/>
          <a:ext cx="525658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іаграма 5"/>
          <p:cNvGraphicFramePr/>
          <p:nvPr>
            <p:extLst>
              <p:ext uri="{D42A27DB-BD31-4B8C-83A1-F6EECF244321}">
                <p14:modId xmlns:p14="http://schemas.microsoft.com/office/powerpoint/2010/main" val="2944081662"/>
              </p:ext>
            </p:extLst>
          </p:nvPr>
        </p:nvGraphicFramePr>
        <p:xfrm>
          <a:off x="5364088" y="4653137"/>
          <a:ext cx="3578035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85" y="3234463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060"/>
                </a:solidFill>
              </a:rPr>
              <a:t>Скільки відпрацьованих енергоощадних ламп Ви вже замінили на нові</a:t>
            </a:r>
            <a:r>
              <a:rPr lang="uk-UA" sz="1600" dirty="0" smtClean="0">
                <a:solidFill>
                  <a:srgbClr val="002060"/>
                </a:solidFill>
              </a:rPr>
              <a:t>?</a:t>
            </a:r>
            <a:endParaRPr lang="uk-UA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6344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7" y="511806"/>
            <a:ext cx="8784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002060"/>
                </a:solidFill>
              </a:rPr>
              <a:t>Що Ви зробили із непрацюючими енергоощадними лампами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2386370312"/>
              </p:ext>
            </p:extLst>
          </p:nvPr>
        </p:nvGraphicFramePr>
        <p:xfrm>
          <a:off x="0" y="834970"/>
          <a:ext cx="7416824" cy="2954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4141750438"/>
              </p:ext>
            </p:extLst>
          </p:nvPr>
        </p:nvGraphicFramePr>
        <p:xfrm>
          <a:off x="6832309" y="1052736"/>
          <a:ext cx="2348203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6512" y="4084330"/>
            <a:ext cx="4248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500" dirty="0">
                <a:solidFill>
                  <a:srgbClr val="002060"/>
                </a:solidFill>
              </a:rPr>
              <a:t>Чи відомо Вам, що </a:t>
            </a:r>
            <a:r>
              <a:rPr lang="uk-UA" sz="1500" b="1" dirty="0">
                <a:solidFill>
                  <a:srgbClr val="002060"/>
                </a:solidFill>
              </a:rPr>
              <a:t>енергоощадні лампи містять пари ртуті</a:t>
            </a:r>
            <a:r>
              <a:rPr lang="uk-UA" sz="1500" dirty="0">
                <a:solidFill>
                  <a:srgbClr val="002060"/>
                </a:solidFill>
              </a:rPr>
              <a:t> і тому потребують спеціальної утилізації після їх використання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4084330"/>
            <a:ext cx="4248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500" dirty="0">
                <a:solidFill>
                  <a:srgbClr val="002060"/>
                </a:solidFill>
              </a:rPr>
              <a:t>Чи відомо Вам, що </a:t>
            </a:r>
            <a:r>
              <a:rPr lang="uk-UA" sz="1500" b="1" dirty="0">
                <a:solidFill>
                  <a:srgbClr val="002060"/>
                </a:solidFill>
              </a:rPr>
              <a:t>батарейки містять небезпечні хімічні елементи </a:t>
            </a:r>
            <a:r>
              <a:rPr lang="uk-UA" sz="1500" dirty="0">
                <a:solidFill>
                  <a:srgbClr val="002060"/>
                </a:solidFill>
              </a:rPr>
              <a:t>і тому потребують спеціальної утилізації після їх використання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  <p:graphicFrame>
        <p:nvGraphicFramePr>
          <p:cNvPr id="10" name="Діаграма 9"/>
          <p:cNvGraphicFramePr/>
          <p:nvPr>
            <p:extLst>
              <p:ext uri="{D42A27DB-BD31-4B8C-83A1-F6EECF244321}">
                <p14:modId xmlns:p14="http://schemas.microsoft.com/office/powerpoint/2010/main" val="3778276464"/>
              </p:ext>
            </p:extLst>
          </p:nvPr>
        </p:nvGraphicFramePr>
        <p:xfrm>
          <a:off x="0" y="4892431"/>
          <a:ext cx="3881759" cy="188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іаграма 10"/>
          <p:cNvGraphicFramePr/>
          <p:nvPr>
            <p:extLst>
              <p:ext uri="{D42A27DB-BD31-4B8C-83A1-F6EECF244321}">
                <p14:modId xmlns:p14="http://schemas.microsoft.com/office/powerpoint/2010/main" val="2944485128"/>
              </p:ext>
            </p:extLst>
          </p:nvPr>
        </p:nvGraphicFramePr>
        <p:xfrm>
          <a:off x="4747106" y="4924923"/>
          <a:ext cx="4373679" cy="190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4050621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424" y="476673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002060"/>
                </a:solidFill>
              </a:rPr>
              <a:t>На Вашу думку, чи потрібно у місті налагодити систему збору та безпечної утилізації відпрацьованих енергоощадних ламп, батарейок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101956558"/>
              </p:ext>
            </p:extLst>
          </p:nvPr>
        </p:nvGraphicFramePr>
        <p:xfrm>
          <a:off x="1979712" y="1022330"/>
          <a:ext cx="4608512" cy="2126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047644430"/>
              </p:ext>
            </p:extLst>
          </p:nvPr>
        </p:nvGraphicFramePr>
        <p:xfrm>
          <a:off x="5829541" y="2996952"/>
          <a:ext cx="3312368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іаграма 11"/>
          <p:cNvGraphicFramePr/>
          <p:nvPr>
            <p:extLst>
              <p:ext uri="{D42A27DB-BD31-4B8C-83A1-F6EECF244321}">
                <p14:modId xmlns:p14="http://schemas.microsoft.com/office/powerpoint/2010/main" val="4284561431"/>
              </p:ext>
            </p:extLst>
          </p:nvPr>
        </p:nvGraphicFramePr>
        <p:xfrm>
          <a:off x="179512" y="3645024"/>
          <a:ext cx="561662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0865" y="2852937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002060"/>
                </a:solidFill>
              </a:rPr>
              <a:t>Хто, на Вашу думку, має налагодити систему збору та безпечної утилізації відпрацьованих енергоощадних ламп, батарейок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13586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8102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002060"/>
                </a:solidFill>
              </a:rPr>
              <a:t>Чи готові Ви сплачувати за безпечну утилізацію відпрацьованих енергоощадних ламп та батарейок</a:t>
            </a:r>
            <a:r>
              <a:rPr lang="uk-UA" sz="1600" dirty="0" smtClean="0">
                <a:solidFill>
                  <a:srgbClr val="002060"/>
                </a:solidFill>
              </a:rPr>
              <a:t>?</a:t>
            </a:r>
            <a:endParaRPr lang="uk-UA" sz="1600" dirty="0">
              <a:solidFill>
                <a:srgbClr val="002060"/>
              </a:solidFill>
            </a:endParaRPr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1394008114"/>
              </p:ext>
            </p:extLst>
          </p:nvPr>
        </p:nvGraphicFramePr>
        <p:xfrm>
          <a:off x="5220072" y="3722788"/>
          <a:ext cx="37444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іаграма 11"/>
          <p:cNvGraphicFramePr/>
          <p:nvPr>
            <p:extLst>
              <p:ext uri="{D42A27DB-BD31-4B8C-83A1-F6EECF244321}">
                <p14:modId xmlns:p14="http://schemas.microsoft.com/office/powerpoint/2010/main" val="3185530712"/>
              </p:ext>
            </p:extLst>
          </p:nvPr>
        </p:nvGraphicFramePr>
        <p:xfrm>
          <a:off x="467544" y="1268761"/>
          <a:ext cx="3456384" cy="186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8645" y="3430401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solidFill>
                  <a:srgbClr val="002060"/>
                </a:solidFill>
              </a:rPr>
              <a:t>За яких умов Ви б погодились оплачувати безпечну утилізацію енергоощадних ламп, батарейок</a:t>
            </a:r>
            <a:r>
              <a:rPr lang="uk-UA" sz="1500" dirty="0" smtClean="0">
                <a:solidFill>
                  <a:srgbClr val="002060"/>
                </a:solidFill>
              </a:rPr>
              <a:t>?</a:t>
            </a:r>
            <a:endParaRPr lang="uk-UA" sz="1500" dirty="0">
              <a:solidFill>
                <a:srgbClr val="002060"/>
              </a:solidFill>
            </a:endParaRPr>
          </a:p>
        </p:txBody>
      </p:sp>
      <p:graphicFrame>
        <p:nvGraphicFramePr>
          <p:cNvPr id="8" name="Діаграма 7"/>
          <p:cNvGraphicFramePr/>
          <p:nvPr>
            <p:extLst>
              <p:ext uri="{D42A27DB-BD31-4B8C-83A1-F6EECF244321}">
                <p14:modId xmlns:p14="http://schemas.microsoft.com/office/powerpoint/2010/main" val="2856478301"/>
              </p:ext>
            </p:extLst>
          </p:nvPr>
        </p:nvGraphicFramePr>
        <p:xfrm>
          <a:off x="5111552" y="773415"/>
          <a:ext cx="4032448" cy="270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іаграма 8"/>
          <p:cNvGraphicFramePr/>
          <p:nvPr>
            <p:extLst>
              <p:ext uri="{D42A27DB-BD31-4B8C-83A1-F6EECF244321}">
                <p14:modId xmlns:p14="http://schemas.microsoft.com/office/powerpoint/2010/main" val="3251833072"/>
              </p:ext>
            </p:extLst>
          </p:nvPr>
        </p:nvGraphicFramePr>
        <p:xfrm>
          <a:off x="1321" y="3284984"/>
          <a:ext cx="72008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18706237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647" y="741988"/>
            <a:ext cx="406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u="sng" dirty="0" smtClean="0">
                <a:solidFill>
                  <a:srgbClr val="002060"/>
                </a:solidFill>
              </a:rPr>
              <a:t>Абсолютні показники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  <a:endParaRPr lang="uk-UA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645" y="1700809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solidFill>
                  <a:srgbClr val="3C4E0E"/>
                </a:solidFill>
              </a:rPr>
              <a:t>З</a:t>
            </a:r>
            <a:r>
              <a:rPr lang="uk-UA" dirty="0" smtClean="0">
                <a:solidFill>
                  <a:srgbClr val="3C4E0E"/>
                </a:solidFill>
              </a:rPr>
              <a:t>агальний об’єм </a:t>
            </a:r>
            <a:r>
              <a:rPr lang="uk-UA" dirty="0">
                <a:solidFill>
                  <a:srgbClr val="3C4E0E"/>
                </a:solidFill>
              </a:rPr>
              <a:t>використовуваних </a:t>
            </a:r>
            <a:r>
              <a:rPr lang="uk-UA" dirty="0" err="1">
                <a:solidFill>
                  <a:srgbClr val="3C4E0E"/>
                </a:solidFill>
              </a:rPr>
              <a:t>рівнянами</a:t>
            </a:r>
            <a:r>
              <a:rPr lang="uk-UA" dirty="0">
                <a:solidFill>
                  <a:srgbClr val="3C4E0E"/>
                </a:solidFill>
              </a:rPr>
              <a:t> енергоощадних </a:t>
            </a:r>
            <a:r>
              <a:rPr lang="uk-UA" dirty="0" smtClean="0">
                <a:solidFill>
                  <a:srgbClr val="3C4E0E"/>
                </a:solidFill>
              </a:rPr>
              <a:t>ламп:</a:t>
            </a:r>
          </a:p>
          <a:p>
            <a:pPr algn="just"/>
            <a:endParaRPr lang="uk-UA" dirty="0">
              <a:solidFill>
                <a:srgbClr val="002060"/>
              </a:solidFill>
            </a:endParaRPr>
          </a:p>
          <a:p>
            <a:pPr algn="r"/>
            <a:r>
              <a:rPr lang="uk-UA" b="1" spc="300" dirty="0">
                <a:solidFill>
                  <a:srgbClr val="00153E"/>
                </a:solidFill>
              </a:rPr>
              <a:t>699 678 </a:t>
            </a:r>
            <a:r>
              <a:rPr lang="uk-UA" b="1" spc="300" dirty="0" smtClean="0">
                <a:solidFill>
                  <a:srgbClr val="00153E"/>
                </a:solidFill>
              </a:rPr>
              <a:t>шт.</a:t>
            </a:r>
            <a:r>
              <a:rPr lang="uk-UA" spc="300" dirty="0" smtClean="0">
                <a:solidFill>
                  <a:srgbClr val="00153E"/>
                </a:solidFill>
              </a:rPr>
              <a:t> </a:t>
            </a:r>
            <a:endParaRPr lang="uk-UA" spc="300" dirty="0">
              <a:solidFill>
                <a:srgbClr val="00153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645" y="292494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solidFill>
                  <a:srgbClr val="3C4E0E"/>
                </a:solidFill>
              </a:rPr>
              <a:t>Загальний об’єм </a:t>
            </a:r>
            <a:r>
              <a:rPr lang="uk-UA" dirty="0">
                <a:solidFill>
                  <a:srgbClr val="3C4E0E"/>
                </a:solidFill>
              </a:rPr>
              <a:t>енергоощадних ламп, які вже замінили </a:t>
            </a:r>
            <a:r>
              <a:rPr lang="uk-UA" dirty="0" err="1">
                <a:solidFill>
                  <a:srgbClr val="3C4E0E"/>
                </a:solidFill>
              </a:rPr>
              <a:t>рівняни</a:t>
            </a:r>
            <a:r>
              <a:rPr lang="uk-UA" dirty="0">
                <a:solidFill>
                  <a:srgbClr val="3C4E0E"/>
                </a:solidFill>
              </a:rPr>
              <a:t> в процесі </a:t>
            </a:r>
            <a:r>
              <a:rPr lang="uk-UA" dirty="0" smtClean="0">
                <a:solidFill>
                  <a:srgbClr val="3C4E0E"/>
                </a:solidFill>
              </a:rPr>
              <a:t>експлуатації:</a:t>
            </a:r>
          </a:p>
          <a:p>
            <a:pPr algn="just"/>
            <a:endParaRPr lang="uk-UA" dirty="0">
              <a:solidFill>
                <a:srgbClr val="002060"/>
              </a:solidFill>
            </a:endParaRPr>
          </a:p>
          <a:p>
            <a:pPr algn="r"/>
            <a:r>
              <a:rPr lang="uk-UA" b="1" spc="300" dirty="0">
                <a:solidFill>
                  <a:srgbClr val="00153E"/>
                </a:solidFill>
              </a:rPr>
              <a:t>604 709 </a:t>
            </a:r>
            <a:r>
              <a:rPr lang="uk-UA" b="1" spc="300" dirty="0" smtClean="0">
                <a:solidFill>
                  <a:srgbClr val="00153E"/>
                </a:solidFill>
              </a:rPr>
              <a:t>шт.</a:t>
            </a:r>
            <a:endParaRPr lang="uk-UA" b="1" spc="300" dirty="0">
              <a:solidFill>
                <a:srgbClr val="00153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645" y="4221089"/>
            <a:ext cx="878497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3C4E0E"/>
                </a:solidFill>
              </a:rPr>
              <a:t>Загальний </a:t>
            </a:r>
            <a:r>
              <a:rPr lang="uk-UA" dirty="0">
                <a:solidFill>
                  <a:srgbClr val="3C4E0E"/>
                </a:solidFill>
              </a:rPr>
              <a:t>об’єм енергоощадних ламп за видом утилізації</a:t>
            </a:r>
            <a:r>
              <a:rPr lang="uk-UA" dirty="0" smtClean="0">
                <a:solidFill>
                  <a:srgbClr val="3C4E0E"/>
                </a:solidFill>
              </a:rPr>
              <a:t>:</a:t>
            </a:r>
          </a:p>
          <a:p>
            <a:endParaRPr lang="uk-UA" dirty="0">
              <a:solidFill>
                <a:srgbClr val="002060"/>
              </a:solidFill>
            </a:endParaRPr>
          </a:p>
          <a:p>
            <a:pPr marL="2774950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</a:rPr>
              <a:t>Викинуто у смітник </a:t>
            </a:r>
            <a:r>
              <a:rPr lang="uk-UA" dirty="0" smtClean="0">
                <a:solidFill>
                  <a:srgbClr val="002060"/>
                </a:solidFill>
              </a:rPr>
              <a:t>– 223</a:t>
            </a:r>
            <a:r>
              <a:rPr lang="uk-UA" dirty="0">
                <a:solidFill>
                  <a:srgbClr val="002060"/>
                </a:solidFill>
              </a:rPr>
              <a:t> 743 </a:t>
            </a:r>
            <a:r>
              <a:rPr lang="uk-UA" dirty="0" smtClean="0">
                <a:solidFill>
                  <a:srgbClr val="002060"/>
                </a:solidFill>
              </a:rPr>
              <a:t>шт.</a:t>
            </a:r>
            <a:endParaRPr lang="uk-UA" dirty="0">
              <a:solidFill>
                <a:srgbClr val="002060"/>
              </a:solidFill>
            </a:endParaRPr>
          </a:p>
          <a:p>
            <a:pPr marL="2774950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</a:rPr>
              <a:t>Віднесено у магазин </a:t>
            </a:r>
            <a:r>
              <a:rPr lang="uk-UA" dirty="0" smtClean="0">
                <a:solidFill>
                  <a:srgbClr val="002060"/>
                </a:solidFill>
              </a:rPr>
              <a:t>– 34 468 шт.</a:t>
            </a:r>
            <a:endParaRPr lang="uk-UA" dirty="0">
              <a:solidFill>
                <a:srgbClr val="002060"/>
              </a:solidFill>
            </a:endParaRPr>
          </a:p>
          <a:p>
            <a:pPr marL="2774950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</a:rPr>
              <a:t>Віднесено до спеціалізованого </a:t>
            </a:r>
            <a:r>
              <a:rPr lang="uk-UA" dirty="0" smtClean="0">
                <a:solidFill>
                  <a:srgbClr val="002060"/>
                </a:solidFill>
              </a:rPr>
              <a:t>підприємства – 6</a:t>
            </a:r>
            <a:r>
              <a:rPr lang="uk-UA" dirty="0">
                <a:solidFill>
                  <a:srgbClr val="002060"/>
                </a:solidFill>
              </a:rPr>
              <a:t> </a:t>
            </a:r>
            <a:r>
              <a:rPr lang="uk-UA" dirty="0" smtClean="0">
                <a:solidFill>
                  <a:srgbClr val="002060"/>
                </a:solidFill>
              </a:rPr>
              <a:t>932 шт.</a:t>
            </a:r>
            <a:endParaRPr lang="uk-UA" dirty="0">
              <a:solidFill>
                <a:srgbClr val="002060"/>
              </a:solidFill>
            </a:endParaRPr>
          </a:p>
          <a:p>
            <a:pPr marL="2774950">
              <a:lnSpc>
                <a:spcPct val="150000"/>
              </a:lnSpc>
            </a:pPr>
            <a:r>
              <a:rPr lang="uk-UA" dirty="0">
                <a:solidFill>
                  <a:srgbClr val="002060"/>
                </a:solidFill>
              </a:rPr>
              <a:t>Досі зберігаються в помешканнях - </a:t>
            </a:r>
            <a:r>
              <a:rPr lang="uk-UA" dirty="0" smtClean="0">
                <a:solidFill>
                  <a:srgbClr val="002060"/>
                </a:solidFill>
              </a:rPr>
              <a:t>73</a:t>
            </a:r>
            <a:r>
              <a:rPr lang="uk-UA" dirty="0">
                <a:solidFill>
                  <a:srgbClr val="002060"/>
                </a:solidFill>
              </a:rPr>
              <a:t> 170 </a:t>
            </a:r>
            <a:r>
              <a:rPr lang="uk-UA" dirty="0" smtClean="0">
                <a:solidFill>
                  <a:srgbClr val="002060"/>
                </a:solidFill>
              </a:rPr>
              <a:t>шт.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2341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Інше 1">
      <a:dk1>
        <a:sysClr val="windowText" lastClr="000000"/>
      </a:dk1>
      <a:lt1>
        <a:sysClr val="window" lastClr="FFFFFF"/>
      </a:lt1>
      <a:dk2>
        <a:srgbClr val="BBC3C9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і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361</Words>
  <Application>Microsoft Office PowerPoint</Application>
  <PresentationFormat>Екран (4:3)</PresentationFormat>
  <Paragraphs>84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Пересічна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Впровадження  системи утилізації ртутовмістних  ламп  у м. Рівне</dc:title>
  <dc:creator>Olena</dc:creator>
  <cp:lastModifiedBy>Olena</cp:lastModifiedBy>
  <cp:revision>55</cp:revision>
  <cp:lastPrinted>2012-08-13T12:47:37Z</cp:lastPrinted>
  <dcterms:created xsi:type="dcterms:W3CDTF">2012-08-03T13:18:06Z</dcterms:created>
  <dcterms:modified xsi:type="dcterms:W3CDTF">2013-01-15T07:03:52Z</dcterms:modified>
</cp:coreProperties>
</file>