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26"/>
  </p:notesMasterIdLst>
  <p:sldIdLst>
    <p:sldId id="256" r:id="rId2"/>
    <p:sldId id="271" r:id="rId3"/>
    <p:sldId id="269" r:id="rId4"/>
    <p:sldId id="282" r:id="rId5"/>
    <p:sldId id="274" r:id="rId6"/>
    <p:sldId id="283" r:id="rId7"/>
    <p:sldId id="275" r:id="rId8"/>
    <p:sldId id="285" r:id="rId9"/>
    <p:sldId id="273" r:id="rId10"/>
    <p:sldId id="276" r:id="rId11"/>
    <p:sldId id="286" r:id="rId12"/>
    <p:sldId id="277" r:id="rId13"/>
    <p:sldId id="287" r:id="rId14"/>
    <p:sldId id="278" r:id="rId15"/>
    <p:sldId id="288" r:id="rId16"/>
    <p:sldId id="279" r:id="rId17"/>
    <p:sldId id="289" r:id="rId18"/>
    <p:sldId id="280" r:id="rId19"/>
    <p:sldId id="290" r:id="rId20"/>
    <p:sldId id="270" r:id="rId21"/>
    <p:sldId id="267" r:id="rId22"/>
    <p:sldId id="268" r:id="rId23"/>
    <p:sldId id="281" r:id="rId24"/>
    <p:sldId id="291" r:id="rId25"/>
  </p:sldIdLst>
  <p:sldSz cx="9144000" cy="6858000" type="screen4x3"/>
  <p:notesSz cx="10234613" cy="7099300"/>
  <p:embeddedFontLst>
    <p:embeddedFont>
      <p:font typeface="Arial Black" panose="020B0A04020102020204" pitchFamily="34" charset="0"/>
      <p:bold r:id="rId27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12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ya\AppData\Local\Microsoft\Windows\Temporary%20Internet%20Files\Content.Outlook\8NNQCTJW\2016%20&#1074;&#1080;&#1090;&#1088;&#1072;&#1090;&#1080;%20&#1087;&#1086;%20&#1087;&#1088;&#1086;&#1077;&#1082;&#1090;&#1072;&#109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ya\AppData\Local\Microsoft\Windows\Temporary%20Internet%20Files\Content.Outlook\8NNQCTJW\2016%20&#1074;&#1080;&#1090;&#1088;&#1072;&#1090;&#1080;%20&#1087;&#1086;%20&#1087;&#1088;&#1086;&#1077;&#1082;&#1090;&#1072;&#109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/>
              <a:t>Отриманння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8674996362149054E-2"/>
          <c:y val="0.13636700848983055"/>
          <c:w val="0.52192817899013255"/>
          <c:h val="0.86363299151016948"/>
        </c:manualLayout>
      </c:layout>
      <c:doughnutChart>
        <c:varyColors val="1"/>
        <c:ser>
          <c:idx val="0"/>
          <c:order val="0"/>
          <c:explosion val="25"/>
          <c:dPt>
            <c:idx val="1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'[2016 витрати по проектах.xlsx]Андрій'!$A$53:$A$55</c:f>
              <c:strCache>
                <c:ptCount val="3"/>
                <c:pt idx="0">
                  <c:v>Отриманння</c:v>
                </c:pt>
                <c:pt idx="1">
                  <c:v>Коштами</c:v>
                </c:pt>
                <c:pt idx="2">
                  <c:v>Дохід від % та курсової різниці</c:v>
                </c:pt>
              </c:strCache>
            </c:strRef>
          </c:cat>
          <c:val>
            <c:numRef>
              <c:f>'[2016 витрати по проектах.xlsx]Андрій'!$B$53:$B$55</c:f>
              <c:numCache>
                <c:formatCode>General</c:formatCode>
                <c:ptCount val="3"/>
                <c:pt idx="1">
                  <c:v>2966588.95</c:v>
                </c:pt>
                <c:pt idx="2">
                  <c:v>38755.68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/>
              <a:t>Витрати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7651491104163029E-2"/>
          <c:y val="0.17883950394400622"/>
          <c:w val="0.54837478375418602"/>
          <c:h val="0.6854684796927325"/>
        </c:manualLayout>
      </c:layout>
      <c:doughnut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00B0F0"/>
              </a:solidFill>
            </c:spPr>
          </c:dPt>
          <c:dPt>
            <c:idx val="5"/>
            <c:bubble3D val="0"/>
            <c:spPr>
              <a:solidFill>
                <a:srgbClr val="92D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'[2016 витрати по проектах.xlsx]Андрій'!$A$59:$A$64</c:f>
              <c:strCache>
                <c:ptCount val="6"/>
                <c:pt idx="0">
                  <c:v>Субгранти</c:v>
                </c:pt>
                <c:pt idx="1">
                  <c:v>Зарплата до оподаткування</c:v>
                </c:pt>
                <c:pt idx="2">
                  <c:v>Оренда</c:v>
                </c:pt>
                <c:pt idx="3">
                  <c:v>Адміністр. Та придбання для офісу</c:v>
                </c:pt>
                <c:pt idx="4">
                  <c:v>Відрядження</c:v>
                </c:pt>
                <c:pt idx="5">
                  <c:v>Витрати на заходи </c:v>
                </c:pt>
              </c:strCache>
            </c:strRef>
          </c:cat>
          <c:val>
            <c:numRef>
              <c:f>'[2016 витрати по проектах.xlsx]Андрій'!$B$59:$B$64</c:f>
              <c:numCache>
                <c:formatCode>General</c:formatCode>
                <c:ptCount val="6"/>
                <c:pt idx="0">
                  <c:v>1519296.64</c:v>
                </c:pt>
                <c:pt idx="1">
                  <c:v>1148364.02</c:v>
                </c:pt>
                <c:pt idx="2">
                  <c:v>39800</c:v>
                </c:pt>
                <c:pt idx="3">
                  <c:v>118967.59</c:v>
                </c:pt>
                <c:pt idx="4">
                  <c:v>50093.43</c:v>
                </c:pt>
                <c:pt idx="5">
                  <c:v>562991.34000000008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8486180106972241"/>
          <c:y val="9.0408357404732811E-2"/>
          <c:w val="0.40002083101877572"/>
          <c:h val="0.90959164259526715"/>
        </c:manualLayout>
      </c:layout>
      <c:overlay val="0"/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435000" cy="3549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5797246" y="0"/>
            <a:ext cx="4435000" cy="3549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341687" y="531812"/>
            <a:ext cx="3551236" cy="26638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36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36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36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36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36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6743103"/>
            <a:ext cx="4435000" cy="3549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5797246" y="6743103"/>
            <a:ext cx="4435000" cy="354964"/>
          </a:xfrm>
          <a:prstGeom prst="rect">
            <a:avLst/>
          </a:prstGeom>
          <a:noFill/>
          <a:ln>
            <a:noFill/>
          </a:ln>
        </p:spPr>
        <p:txBody>
          <a:bodyPr lIns="95425" tIns="47700" rIns="95425" bIns="47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-RU" sz="13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‹№›</a:t>
            </a:fld>
            <a:endParaRPr lang="ru-RU" sz="13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02177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0910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45710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602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1712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13245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39445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3449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7894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9580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884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545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3792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901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87895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608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3665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99888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6527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324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9799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7879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1021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9181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23462" y="3372167"/>
            <a:ext cx="8187689" cy="3194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547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1116012" y="3505200"/>
            <a:ext cx="7646987" cy="24383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1258887" y="3733800"/>
            <a:ext cx="7427912" cy="21383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" name="Shape 35"/>
          <p:cNvCxnSpPr/>
          <p:nvPr/>
        </p:nvCxnSpPr>
        <p:spPr>
          <a:xfrm>
            <a:off x="0" y="4876800"/>
            <a:ext cx="990599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" name="Shape 36"/>
          <p:cNvGrpSpPr/>
          <p:nvPr/>
        </p:nvGrpSpPr>
        <p:grpSpPr>
          <a:xfrm>
            <a:off x="635000" y="533399"/>
            <a:ext cx="8077200" cy="304799"/>
            <a:chOff x="400" y="335"/>
            <a:chExt cx="5088" cy="191"/>
          </a:xfrm>
        </p:grpSpPr>
        <p:sp>
          <p:nvSpPr>
            <p:cNvPr id="37" name="Shape 37"/>
            <p:cNvSpPr/>
            <p:nvPr/>
          </p:nvSpPr>
          <p:spPr>
            <a:xfrm>
              <a:off x="3952" y="335"/>
              <a:ext cx="1535" cy="19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38" name="Shape 38"/>
            <p:cNvCxnSpPr/>
            <p:nvPr/>
          </p:nvCxnSpPr>
          <p:spPr>
            <a:xfrm>
              <a:off x="400" y="432"/>
              <a:ext cx="5087" cy="0"/>
            </a:xfrm>
            <a:prstGeom prst="straightConnector1">
              <a:avLst/>
            </a:prstGeom>
            <a:noFill/>
            <a:ln w="444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9" name="Shape 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8575" y="4906962"/>
            <a:ext cx="3227388" cy="102711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>
            <a:spLocks noGrp="1"/>
          </p:cNvSpPr>
          <p:nvPr>
            <p:ph type="ctrTitle"/>
          </p:nvPr>
        </p:nvSpPr>
        <p:spPr>
          <a:xfrm>
            <a:off x="2057400" y="1143000"/>
            <a:ext cx="6629400" cy="220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1371600" y="3962400"/>
            <a:ext cx="6858000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Font typeface="Noto Symbol"/>
              <a:buNone/>
              <a:defRPr/>
            </a:lvl1pPr>
            <a:lvl2pPr marL="742950" marR="0" indent="-12065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■"/>
              <a:defRPr/>
            </a:lvl2pPr>
            <a:lvl3pPr marL="1143000" marR="0" indent="-119062" algn="l" rtl="0">
              <a:spcBef>
                <a:spcPts val="460"/>
              </a:spcBef>
              <a:spcAft>
                <a:spcPts val="0"/>
              </a:spcAft>
              <a:buClr>
                <a:schemeClr val="folHlink"/>
              </a:buClr>
              <a:buFont typeface="Arial"/>
              <a:buChar char="■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5pPr>
            <a:lvl6pPr marL="25146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6pPr>
            <a:lvl7pPr marL="29718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7pPr>
            <a:lvl8pPr marL="34290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8pPr>
            <a:lvl9pPr marL="3886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912812" y="6251575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354387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‹№›</a:t>
            </a:fld>
            <a:endParaRPr lang="ru-RU" sz="1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8396288" y="-112713"/>
            <a:ext cx="849312" cy="6524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19925" y="6165850"/>
            <a:ext cx="2006600" cy="63817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755650" y="1598612"/>
            <a:ext cx="7924799" cy="453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11759" rtl="0">
              <a:spcBef>
                <a:spcPts val="0"/>
              </a:spcBef>
              <a:buFont typeface="Arial"/>
              <a:buChar char="■"/>
              <a:defRPr/>
            </a:lvl1pPr>
            <a:lvl2pPr marL="742950" indent="-120650" rtl="0">
              <a:spcBef>
                <a:spcPts val="0"/>
              </a:spcBef>
              <a:buFont typeface="Arial"/>
              <a:buChar char="■"/>
              <a:defRPr/>
            </a:lvl2pPr>
            <a:lvl3pPr marL="1143000" indent="-119062" rtl="0">
              <a:spcBef>
                <a:spcPts val="0"/>
              </a:spcBef>
              <a:buFont typeface="Arial"/>
              <a:buChar char="■"/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‹№›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E8B"/>
            </a:gs>
            <a:gs pos="32001">
              <a:srgbClr val="FFFFFF"/>
            </a:gs>
            <a:gs pos="81000">
              <a:srgbClr val="FFFFFF"/>
            </a:gs>
            <a:gs pos="100000">
              <a:srgbClr val="CAF278"/>
            </a:gs>
          </a:gsLst>
          <a:lin ang="54000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6896100" y="1174750"/>
            <a:ext cx="1811337" cy="230188"/>
          </a:xfrm>
          <a:prstGeom prst="rect">
            <a:avLst/>
          </a:prstGeom>
          <a:solidFill>
            <a:schemeClr val="folHlink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" name="Shape 10"/>
          <p:cNvCxnSpPr/>
          <p:nvPr/>
        </p:nvCxnSpPr>
        <p:spPr>
          <a:xfrm>
            <a:off x="476250" y="1270000"/>
            <a:ext cx="8231188" cy="0"/>
          </a:xfrm>
          <a:prstGeom prst="straightConnector1">
            <a:avLst/>
          </a:prstGeom>
          <a:noFill/>
          <a:ln w="28575" cap="flat" cmpd="sng">
            <a:solidFill>
              <a:srgbClr val="74A50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706437" y="77788"/>
            <a:ext cx="8001000" cy="931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755650" y="1598612"/>
            <a:ext cx="7924799" cy="453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11759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Font typeface="Arial"/>
              <a:buChar char="■"/>
              <a:defRPr/>
            </a:lvl1pPr>
            <a:lvl2pPr marL="742950" marR="0" indent="-12065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■"/>
              <a:defRPr/>
            </a:lvl2pPr>
            <a:lvl3pPr marL="1143000" marR="0" indent="-119062" algn="l" rtl="0">
              <a:spcBef>
                <a:spcPts val="460"/>
              </a:spcBef>
              <a:spcAft>
                <a:spcPts val="0"/>
              </a:spcAft>
              <a:buClr>
                <a:schemeClr val="folHlink"/>
              </a:buClr>
              <a:buFont typeface="Arial"/>
              <a:buChar char="■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5pPr>
            <a:lvl6pPr marL="25146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6pPr>
            <a:lvl7pPr marL="29718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7pPr>
            <a:lvl8pPr marL="34290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8pPr>
            <a:lvl9pPr marL="3886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914400" y="6251575"/>
            <a:ext cx="1981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352800" y="62484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781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‹№›</a:t>
            </a:fld>
            <a:endParaRPr lang="ru-RU" sz="1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hape 16"/>
          <p:cNvCxnSpPr/>
          <p:nvPr/>
        </p:nvCxnSpPr>
        <p:spPr>
          <a:xfrm>
            <a:off x="752475" y="6107112"/>
            <a:ext cx="8412162" cy="0"/>
          </a:xfrm>
          <a:prstGeom prst="straightConnector1">
            <a:avLst/>
          </a:prstGeom>
          <a:noFill/>
          <a:ln w="44450" cap="flat" cmpd="sng">
            <a:solidFill>
              <a:srgbClr val="74A50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/>
          <p:nvPr/>
        </p:nvSpPr>
        <p:spPr>
          <a:xfrm>
            <a:off x="58738" y="60325"/>
            <a:ext cx="241299" cy="225425"/>
          </a:xfrm>
          <a:prstGeom prst="rect">
            <a:avLst/>
          </a:prstGeom>
          <a:solidFill>
            <a:srgbClr val="FEC579"/>
          </a:solidFill>
          <a:ln w="9525" cap="flat" cmpd="sng">
            <a:solidFill>
              <a:srgbClr val="FEC57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/>
          <p:nvPr/>
        </p:nvSpPr>
        <p:spPr>
          <a:xfrm>
            <a:off x="406400" y="60325"/>
            <a:ext cx="239712" cy="225425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752475" y="61913"/>
            <a:ext cx="239712" cy="227012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FEA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58738" y="381000"/>
            <a:ext cx="241299" cy="225425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FEA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58738" y="693737"/>
            <a:ext cx="241299" cy="22542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406400" y="381000"/>
            <a:ext cx="239712" cy="225425"/>
          </a:xfrm>
          <a:prstGeom prst="rect">
            <a:avLst/>
          </a:prstGeom>
          <a:solidFill>
            <a:srgbClr val="A9EA25"/>
          </a:solidFill>
          <a:ln w="9525" cap="flat" cmpd="sng">
            <a:solidFill>
              <a:srgbClr val="A9EA2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58738" y="1022350"/>
            <a:ext cx="241299" cy="225425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 flipH="1">
            <a:off x="93663" y="6519862"/>
            <a:ext cx="239711" cy="225425"/>
          </a:xfrm>
          <a:prstGeom prst="rect">
            <a:avLst/>
          </a:prstGeom>
          <a:solidFill>
            <a:srgbClr val="FEC579"/>
          </a:solidFill>
          <a:ln w="9525" cap="flat" cmpd="sng">
            <a:solidFill>
              <a:srgbClr val="FEC57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 flipH="1">
            <a:off x="439738" y="6519862"/>
            <a:ext cx="239711" cy="225425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 flipH="1">
            <a:off x="785813" y="6516687"/>
            <a:ext cx="239711" cy="225425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FEA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 flipH="1">
            <a:off x="1809750" y="6519862"/>
            <a:ext cx="241299" cy="22542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/>
          <p:nvPr/>
        </p:nvSpPr>
        <p:spPr>
          <a:xfrm flipH="1">
            <a:off x="1450975" y="6516687"/>
            <a:ext cx="239712" cy="225425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 flipH="1">
            <a:off x="1112838" y="6519862"/>
            <a:ext cx="239711" cy="225425"/>
          </a:xfrm>
          <a:prstGeom prst="rect">
            <a:avLst/>
          </a:prstGeom>
          <a:solidFill>
            <a:srgbClr val="FFA366"/>
          </a:solidFill>
          <a:ln w="9525" cap="flat" cmpd="sng">
            <a:solidFill>
              <a:srgbClr val="FFA3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/>
          <p:nvPr/>
        </p:nvSpPr>
        <p:spPr>
          <a:xfrm flipH="1">
            <a:off x="1460500" y="6218237"/>
            <a:ext cx="239712" cy="225425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/>
          <p:nvPr/>
        </p:nvSpPr>
        <p:spPr>
          <a:xfrm flipH="1">
            <a:off x="784224" y="6227762"/>
            <a:ext cx="239712" cy="22542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23528" y="1772816"/>
            <a:ext cx="8218487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uk-UA" sz="5400" dirty="0" smtClean="0"/>
              <a:t>Звіт ГО «Екоклуб» </a:t>
            </a:r>
            <a:br>
              <a:rPr lang="uk-UA" sz="5400" dirty="0" smtClean="0"/>
            </a:br>
            <a:r>
              <a:rPr lang="uk-UA" sz="5400" dirty="0" smtClean="0"/>
              <a:t>за 2015 рік</a:t>
            </a:r>
            <a:endParaRPr lang="uk-UA" sz="5400" b="0" i="0" u="none" strike="noStrike" cap="none" baseline="0" dirty="0">
              <a:solidFill>
                <a:srgbClr val="F35E0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Інформаційна та просвітницька діяльність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51520" y="1268758"/>
            <a:ext cx="8784976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just">
              <a:buSzPct val="130000"/>
            </a:pPr>
            <a:r>
              <a:rPr lang="uk-UA" sz="2250" smtClean="0"/>
              <a:t>Розроблено </a:t>
            </a:r>
            <a:r>
              <a:rPr lang="uk-UA" sz="2250" smtClean="0"/>
              <a:t>онлайн-калькулятор </a:t>
            </a:r>
            <a:r>
              <a:rPr lang="uk-UA" sz="2250" dirty="0" smtClean="0"/>
              <a:t>для економічного розрахунку перспектив утеплення</a:t>
            </a:r>
          </a:p>
          <a:p>
            <a:pPr indent="-342900" algn="just">
              <a:buSzPct val="130000"/>
            </a:pPr>
            <a:r>
              <a:rPr lang="uk-UA" sz="2250" dirty="0" smtClean="0"/>
              <a:t>Участь представників Екоклубу у ефірах на місцевому радіо та телебаченні</a:t>
            </a:r>
          </a:p>
          <a:p>
            <a:pPr indent="-342900" algn="just">
              <a:buSzPct val="130000"/>
            </a:pPr>
            <a:r>
              <a:rPr lang="uk-UA" sz="2250" dirty="0" smtClean="0"/>
              <a:t>Випуск серії популярних статей (усього 17) про енергоефективність у щоденному побуті</a:t>
            </a:r>
          </a:p>
          <a:p>
            <a:pPr indent="-342900" algn="just">
              <a:buSzPct val="130000"/>
            </a:pPr>
            <a:r>
              <a:rPr lang="uk-UA" sz="2250" dirty="0" smtClean="0"/>
              <a:t>Розробка та поширення анімаційного ролику про економічну перевагу утеплення будинку перед збереженням коштів на депозиті</a:t>
            </a:r>
          </a:p>
          <a:p>
            <a:pPr indent="-342900" algn="just">
              <a:buSzPct val="130000"/>
            </a:pPr>
            <a:r>
              <a:rPr lang="uk-UA" sz="2250" dirty="0" smtClean="0"/>
              <a:t>Участь у Днях сталої енергії у м. Рівне, Хмельницькому, Львові</a:t>
            </a:r>
          </a:p>
          <a:p>
            <a:pPr indent="-342900" algn="just">
              <a:buSzPct val="130000"/>
            </a:pPr>
            <a:r>
              <a:rPr lang="uk-UA" sz="2250" dirty="0" smtClean="0"/>
              <a:t>Участь у інформаційному турі «Енергонезалежність – наша спільна справа», організованому НЕЦУ</a:t>
            </a:r>
          </a:p>
          <a:p>
            <a:pPr indent="-342900" algn="just">
              <a:buSzPct val="130000"/>
            </a:pPr>
            <a:r>
              <a:rPr lang="uk-UA" sz="2250" dirty="0" smtClean="0"/>
              <a:t>Участь </a:t>
            </a:r>
            <a:r>
              <a:rPr lang="uk-UA" sz="2250" dirty="0"/>
              <a:t>у Кліматичному марші</a:t>
            </a:r>
            <a:endParaRPr lang="uk-UA" sz="2250" b="0" i="0" u="none" strike="noStrike" cap="none" baseline="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10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12380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Інформаційна та просвітницька діяльність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11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218" name="Picture 2" descr="https://pp.vk.me/c629411/v629411714/14661/-8qOfuJq5P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s625327.vk.me/v625327832/2b651/45nXVm8cA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575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s.05366.com.ua/section/newsIconCis2/subdir/full/upload/images/news/icon/ox9dfk7wd0o_1448896119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10" y="1700808"/>
            <a:ext cx="442849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3752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Інформаційна та просвітницька діяльність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51520" y="1268758"/>
            <a:ext cx="8784976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just">
              <a:buSzPct val="130000"/>
            </a:pPr>
            <a:r>
              <a:rPr lang="uk-UA" sz="2550" dirty="0" smtClean="0"/>
              <a:t>Започатковано </a:t>
            </a:r>
            <a:r>
              <a:rPr lang="uk-UA" sz="2550" dirty="0" smtClean="0"/>
              <a:t>«Сад історій» </a:t>
            </a:r>
            <a:r>
              <a:rPr lang="uk-UA" sz="2550" dirty="0" smtClean="0"/>
              <a:t>у м. Рівне, де кожна закохана пара зможе висадити дерево </a:t>
            </a:r>
            <a:r>
              <a:rPr lang="uk-UA" sz="2550" dirty="0" smtClean="0"/>
              <a:t>зі </a:t>
            </a:r>
            <a:r>
              <a:rPr lang="uk-UA" sz="2550" dirty="0" smtClean="0"/>
              <a:t>своїми іменами</a:t>
            </a:r>
          </a:p>
          <a:p>
            <a:pPr indent="-342900" algn="just">
              <a:buSzPct val="130000"/>
            </a:pPr>
            <a:r>
              <a:rPr lang="uk-UA" sz="2550" dirty="0" smtClean="0"/>
              <a:t>Продовження кампанії щодо збору батарейок. За 2015 рік до Екоклубу </a:t>
            </a:r>
            <a:r>
              <a:rPr lang="uk-UA" sz="2550" dirty="0" err="1" smtClean="0"/>
              <a:t>рівняни</a:t>
            </a:r>
            <a:r>
              <a:rPr lang="uk-UA" sz="2550" dirty="0" smtClean="0"/>
              <a:t> здали понад 200 кг. </a:t>
            </a:r>
            <a:r>
              <a:rPr lang="uk-UA" sz="2550" dirty="0" smtClean="0"/>
              <a:t>батарейок</a:t>
            </a:r>
            <a:endParaRPr lang="uk-UA" sz="2550" dirty="0" smtClean="0"/>
          </a:p>
          <a:p>
            <a:pPr indent="-342900" algn="just">
              <a:buSzPct val="130000"/>
            </a:pPr>
            <a:r>
              <a:rPr lang="uk-UA" sz="2550" dirty="0" smtClean="0"/>
              <a:t>5 лекцій для студентів Технічного коледжу НУВГП та </a:t>
            </a:r>
            <a:r>
              <a:rPr lang="uk-UA" sz="2550" dirty="0" smtClean="0"/>
              <a:t>гра-імітація </a:t>
            </a:r>
            <a:r>
              <a:rPr lang="uk-UA" sz="2550" dirty="0" smtClean="0"/>
              <a:t>кліматичних переговорів в РДГУ</a:t>
            </a:r>
          </a:p>
          <a:p>
            <a:pPr indent="-342900" algn="just">
              <a:buSzPct val="130000"/>
            </a:pPr>
            <a:r>
              <a:rPr lang="uk-UA" sz="2550" dirty="0" smtClean="0"/>
              <a:t>Тренінг по відновленню старих дерев’яних вікон</a:t>
            </a:r>
          </a:p>
          <a:p>
            <a:pPr indent="-342900" algn="just">
              <a:buSzPct val="130000"/>
            </a:pPr>
            <a:r>
              <a:rPr lang="uk-UA" sz="2550" dirty="0" smtClean="0"/>
              <a:t>Організовано та проведено «Вищу школу </a:t>
            </a:r>
            <a:r>
              <a:rPr lang="uk-UA" sz="2550" dirty="0"/>
              <a:t>енергоефективності»</a:t>
            </a:r>
          </a:p>
          <a:p>
            <a:pPr indent="-342900" algn="just">
              <a:buSzPct val="130000"/>
            </a:pPr>
            <a:endParaRPr lang="uk-UA" sz="2400" b="0" i="0" u="none" strike="noStrike" cap="none" baseline="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12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879735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Інформаційна та просвітницька діяльність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13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170" name="Picture 2" descr="https://pp.vk.me/c623631/v623631714/49538/jERye-Ihr6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42624"/>
            <a:ext cx="2654449" cy="19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p.vk.me/c627721/v627721281/13851/QCIeXksxm8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8" y="1437286"/>
            <a:ext cx="3353544" cy="2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.0362.ua/s/42/section/newsInText/upload/images/news/intext/55a/5dcb7097f3/b4ef12234ef01cdc740692e94f6ee73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69648"/>
            <a:ext cx="2070851" cy="30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795" y="3871327"/>
            <a:ext cx="2195736" cy="27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zhito.com.ua/wp-content/uploads/2015/09/DSC_03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6564"/>
            <a:ext cx="3603526" cy="24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589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Розвиток еко-</a:t>
            </a:r>
            <a:r>
              <a:rPr lang="uk-UA" sz="4200" b="1" dirty="0" err="1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активізму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28228" y="1196752"/>
            <a:ext cx="8784976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 algn="just">
              <a:buSzPct val="130000"/>
              <a:buNone/>
            </a:pPr>
            <a:r>
              <a:rPr lang="uk-UA" sz="3600" dirty="0" smtClean="0"/>
              <a:t>Участь та організація наступних ініціатив:</a:t>
            </a:r>
          </a:p>
          <a:p>
            <a:r>
              <a:rPr lang="uk-UA" sz="3600" dirty="0" err="1" smtClean="0"/>
              <a:t>Урбан</a:t>
            </a:r>
            <a:r>
              <a:rPr lang="uk-UA" sz="3600" dirty="0" smtClean="0"/>
              <a:t>-пікнік </a:t>
            </a:r>
          </a:p>
          <a:p>
            <a:r>
              <a:rPr lang="uk-UA" sz="3600" dirty="0" smtClean="0"/>
              <a:t>Арт-пікнік</a:t>
            </a:r>
          </a:p>
          <a:p>
            <a:r>
              <a:rPr lang="uk-UA" sz="3600" dirty="0" smtClean="0"/>
              <a:t>Еко-вечорниці</a:t>
            </a:r>
          </a:p>
          <a:p>
            <a:r>
              <a:rPr lang="uk-UA" sz="3600" dirty="0" smtClean="0"/>
              <a:t>Еко-</a:t>
            </a:r>
            <a:r>
              <a:rPr lang="uk-UA" sz="3600" dirty="0" err="1" smtClean="0"/>
              <a:t>фест</a:t>
            </a:r>
            <a:r>
              <a:rPr lang="uk-UA" sz="3600" dirty="0" smtClean="0"/>
              <a:t> “Зело”</a:t>
            </a:r>
          </a:p>
          <a:p>
            <a:r>
              <a:rPr lang="uk-UA" sz="3600" dirty="0" smtClean="0"/>
              <a:t>Гарбузова вечірка</a:t>
            </a:r>
          </a:p>
          <a:p>
            <a:r>
              <a:rPr lang="uk-UA" sz="3600" dirty="0"/>
              <a:t>3</a:t>
            </a:r>
            <a:r>
              <a:rPr lang="uk-UA" sz="3600" dirty="0" smtClean="0"/>
              <a:t> </a:t>
            </a:r>
            <a:r>
              <a:rPr lang="uk-UA" sz="3600" dirty="0" smtClean="0"/>
              <a:t>майстер-класи по </a:t>
            </a:r>
            <a:r>
              <a:rPr lang="uk-UA" sz="3600" dirty="0" err="1" smtClean="0"/>
              <a:t>ресайклінгу</a:t>
            </a:r>
            <a:endParaRPr lang="uk-UA" sz="3600" dirty="0" smtClean="0"/>
          </a:p>
          <a:p>
            <a:r>
              <a:rPr lang="uk-UA" sz="3600" dirty="0" smtClean="0"/>
              <a:t>Підтримка ЕВКА</a:t>
            </a:r>
            <a:r>
              <a:rPr lang="uk-UA" sz="3600" dirty="0"/>
              <a:t> </a:t>
            </a:r>
            <a:r>
              <a:rPr lang="uk-UA" sz="3600" dirty="0" smtClean="0"/>
              <a:t>та</a:t>
            </a:r>
            <a:r>
              <a:rPr lang="uk-UA" sz="3600" dirty="0" smtClean="0"/>
              <a:t> </a:t>
            </a:r>
            <a:r>
              <a:rPr lang="uk-UA" sz="3600" dirty="0" err="1" smtClean="0"/>
              <a:t>Зеленьки</a:t>
            </a:r>
            <a:endParaRPr lang="uk-UA" sz="3600" b="0" i="0" u="none" strike="noStrike" cap="none" baseline="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14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256803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Розвиток еко-</a:t>
            </a:r>
            <a:r>
              <a:rPr lang="uk-UA" sz="4200" b="1" dirty="0" err="1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активізму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15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074" name="Picture 2" descr="https://pp.vk.me/c627926/v627926714/75a6/qZ6_N3KE4n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05990"/>
            <a:ext cx="3483080" cy="261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coclubrivne.org/wp-content/uploads/2015/11/DSC_0098-300x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77433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harivne.info/images/image/2015/november/haiduk/8/31_12_-_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45785"/>
            <a:ext cx="3616286" cy="27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8341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Антиядерна діяльність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51520" y="1268758"/>
            <a:ext cx="8784976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 algn="just">
              <a:buSzPct val="130000"/>
              <a:buNone/>
            </a:pPr>
            <a:r>
              <a:rPr lang="uk-UA" sz="2800" dirty="0" smtClean="0"/>
              <a:t>Брали участь:</a:t>
            </a:r>
          </a:p>
          <a:p>
            <a:pPr indent="-342900" algn="just">
              <a:buSzPct val="130000"/>
            </a:pPr>
            <a:r>
              <a:rPr lang="uk-UA" sz="2800" dirty="0" smtClean="0"/>
              <a:t>Громадські слухання в Южноукраїнську</a:t>
            </a:r>
          </a:p>
          <a:p>
            <a:pPr indent="-342900" algn="just">
              <a:buSzPct val="130000"/>
            </a:pPr>
            <a:r>
              <a:rPr lang="uk-UA" sz="2800" dirty="0" err="1" smtClean="0"/>
              <a:t>Теледебати</a:t>
            </a:r>
            <a:r>
              <a:rPr lang="uk-UA" sz="2800" dirty="0" smtClean="0"/>
              <a:t> </a:t>
            </a:r>
            <a:r>
              <a:rPr lang="uk-UA" sz="2800" dirty="0" smtClean="0"/>
              <a:t>щодо спорудження 3,4 блоків ХАЕС</a:t>
            </a:r>
          </a:p>
          <a:p>
            <a:pPr indent="-342900" algn="just">
              <a:buSzPct val="130000"/>
            </a:pPr>
            <a:r>
              <a:rPr lang="uk-UA" sz="2800" dirty="0" smtClean="0"/>
              <a:t>Зустріч представників європейських  ГО та високопосадовців з питання небезпек ядерної енергетики в України</a:t>
            </a:r>
          </a:p>
          <a:p>
            <a:pPr indent="-342900" algn="just">
              <a:buSzPct val="130000"/>
            </a:pPr>
            <a:r>
              <a:rPr lang="uk-UA" sz="2800" dirty="0" smtClean="0"/>
              <a:t>Громадська рада та засідання Колегії </a:t>
            </a:r>
            <a:r>
              <a:rPr lang="uk-UA" sz="2800" dirty="0" err="1" smtClean="0"/>
              <a:t>Держатомрегулювання</a:t>
            </a:r>
            <a:endParaRPr lang="uk-UA" sz="2800" dirty="0" smtClean="0"/>
          </a:p>
          <a:p>
            <a:pPr indent="-342900" algn="just">
              <a:buSzPct val="130000"/>
            </a:pPr>
            <a:r>
              <a:rPr lang="uk-UA" sz="2800" dirty="0" smtClean="0"/>
              <a:t>Міні-тур містами навколо РАЕС та ХАЕС спільно із представниками НЕЦУ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16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105781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Антиядерна діяльність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17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4423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Внутрішній розвиток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51520" y="1268758"/>
            <a:ext cx="8784976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just">
              <a:buSzPct val="130000"/>
            </a:pPr>
            <a:r>
              <a:rPr lang="uk-UA" sz="3200" dirty="0" smtClean="0"/>
              <a:t>Загальні збори членів організації та 2 зустрічі зі стратегічним плануванням</a:t>
            </a:r>
          </a:p>
          <a:p>
            <a:pPr indent="-342900" algn="just">
              <a:buSzPct val="130000"/>
            </a:pPr>
            <a:r>
              <a:rPr lang="uk-UA" sz="3200" dirty="0" smtClean="0"/>
              <a:t>Оновлено </a:t>
            </a:r>
            <a:r>
              <a:rPr lang="uk-UA" sz="3200" dirty="0" smtClean="0"/>
              <a:t>структуру організації: </a:t>
            </a:r>
            <a:r>
              <a:rPr lang="uk-UA" sz="3200" dirty="0" smtClean="0"/>
              <a:t>створена рада </a:t>
            </a:r>
            <a:r>
              <a:rPr lang="uk-UA" sz="3200" dirty="0" smtClean="0"/>
              <a:t>та наглядовий комітет</a:t>
            </a:r>
          </a:p>
          <a:p>
            <a:pPr indent="-342900" algn="just">
              <a:buSzPct val="130000"/>
            </a:pPr>
            <a:r>
              <a:rPr lang="uk-UA" sz="3200" dirty="0" smtClean="0"/>
              <a:t>Працівники та члени організації взяли участь у навчаннях з підвищення професійного рівня. Загалом було відвідано 7-м навчань (2 - США, 5- Україна)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18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969520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Внутрішній розвиток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19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098" name="Picture 2" descr="http://ecoclubrivne.org/wp-content/uploads/2015/07/unnamed-1024x696-314x1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3595"/>
            <a:ext cx="365422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vk.me/c625519/v625519714/3c9e4/bY78CLq3D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0257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фото 21 січня 2015 року\DCIM\104D5100\DSC_06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5"/>
            <a:ext cx="3946415" cy="261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93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86779" y="-302346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Команда Екоклубу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28" name="Picture 4" descr="Andriy Martyny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9" y="1235652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lia Yeremen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86" y="741557"/>
            <a:ext cx="1914127" cy="191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79" y="620688"/>
            <a:ext cx="2328292" cy="159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33" y="2826685"/>
            <a:ext cx="2091680" cy="193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15270"/>
            <a:ext cx="2452814" cy="185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ttps://scontent-frt3-1.xx.fbcdn.net/hphotos-xpt1/v/t1.0-9/10996500_920632167983710_2070039728018206265_n.jpg?oh=7d6e7749fe0870e4abf557ac1af427b7&amp;oe=56FF05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9003"/>
            <a:ext cx="1867807" cy="14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4795" y="2152948"/>
            <a:ext cx="518457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00" dirty="0" smtClean="0"/>
              <a:t>Мартинюк Андрій – голова </a:t>
            </a:r>
            <a:r>
              <a:rPr lang="uk-UA" sz="1700" dirty="0" smtClean="0"/>
              <a:t>Ради</a:t>
            </a:r>
            <a:endParaRPr lang="uk-UA" sz="1700" dirty="0" smtClean="0"/>
          </a:p>
          <a:p>
            <a:r>
              <a:rPr lang="uk-UA" sz="1700" dirty="0" smtClean="0"/>
              <a:t>Єременко Ілля – координатор проектів</a:t>
            </a:r>
          </a:p>
          <a:p>
            <a:r>
              <a:rPr lang="uk-UA" sz="1700" dirty="0" smtClean="0"/>
              <a:t>Сакалюк Дмитро – координатор проектів</a:t>
            </a:r>
          </a:p>
          <a:p>
            <a:r>
              <a:rPr lang="uk-UA" sz="1700" dirty="0" smtClean="0"/>
              <a:t>Майборода Оксана – координаторка проектів </a:t>
            </a:r>
          </a:p>
          <a:p>
            <a:r>
              <a:rPr lang="uk-UA" sz="1700" dirty="0" err="1" smtClean="0"/>
              <a:t>Белаш</a:t>
            </a:r>
            <a:r>
              <a:rPr lang="uk-UA" sz="1700" dirty="0" smtClean="0"/>
              <a:t> Інна – прес-секретарка</a:t>
            </a:r>
          </a:p>
          <a:p>
            <a:r>
              <a:rPr lang="uk-UA" sz="1700" dirty="0" smtClean="0"/>
              <a:t>Цимбалюк Світлана – бухгалтерка</a:t>
            </a:r>
          </a:p>
          <a:p>
            <a:r>
              <a:rPr lang="uk-UA" sz="1700" dirty="0" smtClean="0"/>
              <a:t>Холодова Наталка – офіс-</a:t>
            </a:r>
            <a:r>
              <a:rPr lang="uk-UA" sz="1700" dirty="0" err="1" smtClean="0"/>
              <a:t>менеджерка</a:t>
            </a:r>
            <a:endParaRPr lang="uk-UA" sz="1700" dirty="0" smtClean="0"/>
          </a:p>
          <a:p>
            <a:r>
              <a:rPr lang="uk-UA" sz="1700" dirty="0" err="1" smtClean="0"/>
              <a:t>Гетун</a:t>
            </a:r>
            <a:r>
              <a:rPr lang="uk-UA" sz="1700" dirty="0" smtClean="0"/>
              <a:t> Олег – комендант табору</a:t>
            </a:r>
          </a:p>
          <a:p>
            <a:r>
              <a:rPr lang="uk-UA" sz="1700" dirty="0"/>
              <a:t>Майборода Оксана – координаторка проектів </a:t>
            </a:r>
          </a:p>
          <a:p>
            <a:r>
              <a:rPr lang="uk-UA" sz="1700" dirty="0" smtClean="0"/>
              <a:t>Бурдюк Олеся – організатор табору</a:t>
            </a:r>
          </a:p>
        </p:txBody>
      </p:sp>
      <p:pic>
        <p:nvPicPr>
          <p:cNvPr id="1026" name="Picture 2" descr="http://ecoclubrivne.org/wp-content/uploads/2015/04/Getu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36" y="620688"/>
            <a:ext cx="1640822" cy="181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pp.vk.me/c618724/v618724239/22de/gt3pWt-pFV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46" y="4881527"/>
            <a:ext cx="1468212" cy="201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74886"/>
            <a:ext cx="1558209" cy="1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253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Перелік донорів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755650" y="1268759"/>
            <a:ext cx="7924799" cy="45307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buSzPct val="130000"/>
            </a:pPr>
            <a:r>
              <a:rPr lang="ru-RU" sz="3400" dirty="0" smtClean="0">
                <a:solidFill>
                  <a:schemeClr val="dk1"/>
                </a:solidFill>
              </a:rPr>
              <a:t>Фонд </a:t>
            </a:r>
            <a:r>
              <a:rPr lang="ru-RU" sz="3400" dirty="0" err="1" smtClean="0">
                <a:solidFill>
                  <a:schemeClr val="dk1"/>
                </a:solidFill>
              </a:rPr>
              <a:t>ім</a:t>
            </a:r>
            <a:r>
              <a:rPr lang="ru-RU" sz="3400" dirty="0" smtClean="0">
                <a:solidFill>
                  <a:schemeClr val="dk1"/>
                </a:solidFill>
              </a:rPr>
              <a:t>. Гайнріха Бьолля (</a:t>
            </a:r>
            <a:r>
              <a:rPr lang="uk-UA" sz="3400" dirty="0">
                <a:solidFill>
                  <a:schemeClr val="dk1"/>
                </a:solidFill>
              </a:rPr>
              <a:t>Німеччина</a:t>
            </a:r>
            <a:r>
              <a:rPr lang="ru-RU" sz="3400" dirty="0" smtClean="0">
                <a:solidFill>
                  <a:schemeClr val="dk1"/>
                </a:solidFill>
              </a:rPr>
              <a:t>)</a:t>
            </a:r>
            <a:endParaRPr lang="ru-RU" sz="3400" b="0" i="0" u="none" strike="noStrike" cap="none" dirty="0" smtClean="0">
              <a:solidFill>
                <a:schemeClr val="dk1"/>
              </a:solidFill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30000"/>
              <a:buFont typeface="Arial"/>
              <a:buChar char="■"/>
            </a:pPr>
            <a:r>
              <a:rPr lang="uk-UA" sz="3400" dirty="0" smtClean="0">
                <a:solidFill>
                  <a:schemeClr val="dk1"/>
                </a:solidFill>
              </a:rPr>
              <a:t>Європейська комісія</a:t>
            </a:r>
            <a:endParaRPr lang="ru-RU" sz="3400" baseline="0" dirty="0" smtClean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30000"/>
              <a:buFont typeface="Arial"/>
              <a:buChar char="■"/>
            </a:pPr>
            <a:r>
              <a:rPr lang="uk-UA" sz="3400" dirty="0" smtClean="0">
                <a:solidFill>
                  <a:schemeClr val="dk1"/>
                </a:solidFill>
              </a:rPr>
              <a:t>350</a:t>
            </a:r>
            <a:r>
              <a:rPr lang="en-US" sz="3400" dirty="0" smtClean="0">
                <a:solidFill>
                  <a:schemeClr val="dk1"/>
                </a:solidFill>
              </a:rPr>
              <a:t>.org</a:t>
            </a:r>
            <a:r>
              <a:rPr lang="uk-UA" sz="3400" dirty="0" smtClean="0">
                <a:solidFill>
                  <a:schemeClr val="dk1"/>
                </a:solidFill>
              </a:rPr>
              <a:t> (США)</a:t>
            </a:r>
            <a:endParaRPr lang="ru-RU" sz="3400" b="0" i="0" u="none" strike="noStrike" cap="none" dirty="0" smtClean="0">
              <a:solidFill>
                <a:schemeClr val="dk1"/>
              </a:solidFill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30000"/>
              <a:buFont typeface="Arial"/>
              <a:buChar char="■"/>
            </a:pPr>
            <a:r>
              <a:rPr lang="uk-UA" sz="3400" b="0" i="0" u="none" strike="noStrike" cap="none" dirty="0" smtClean="0">
                <a:solidFill>
                  <a:schemeClr val="dk1"/>
                </a:solidFill>
                <a:sym typeface="Arial"/>
              </a:rPr>
              <a:t>Центр за безпечну енергетику (Каліфорнія</a:t>
            </a:r>
            <a:r>
              <a:rPr lang="ru-RU" sz="3400" dirty="0" smtClean="0">
                <a:solidFill>
                  <a:schemeClr val="dk1"/>
                </a:solidFill>
              </a:rPr>
              <a:t>, США</a:t>
            </a:r>
            <a:r>
              <a:rPr lang="uk-UA" sz="3400" b="0" i="0" u="none" strike="noStrike" cap="none" dirty="0" smtClean="0">
                <a:solidFill>
                  <a:schemeClr val="dk1"/>
                </a:solidFill>
                <a:sym typeface="Arial"/>
              </a:rPr>
              <a:t>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30000"/>
              <a:buFont typeface="Arial"/>
              <a:buChar char="■"/>
            </a:pPr>
            <a:r>
              <a:rPr lang="uk-UA" sz="3400" dirty="0" smtClean="0">
                <a:solidFill>
                  <a:schemeClr val="dk1"/>
                </a:solidFill>
              </a:rPr>
              <a:t>Фонд ім. Фрідріха </a:t>
            </a:r>
            <a:r>
              <a:rPr lang="uk-UA" sz="3400" dirty="0" err="1" smtClean="0">
                <a:solidFill>
                  <a:schemeClr val="dk1"/>
                </a:solidFill>
              </a:rPr>
              <a:t>Еберта</a:t>
            </a:r>
            <a:r>
              <a:rPr lang="uk-UA" sz="3400" dirty="0" smtClean="0">
                <a:solidFill>
                  <a:schemeClr val="dk1"/>
                </a:solidFill>
              </a:rPr>
              <a:t> (Німеччина)</a:t>
            </a:r>
          </a:p>
          <a:p>
            <a:pPr indent="-342900">
              <a:buSzPct val="130000"/>
            </a:pPr>
            <a:r>
              <a:rPr lang="en-US" sz="3400" b="0" i="0" u="none" strike="noStrike" cap="none" dirty="0" smtClean="0">
                <a:solidFill>
                  <a:schemeClr val="dk1"/>
                </a:solidFill>
                <a:sym typeface="Arial"/>
              </a:rPr>
              <a:t>GIZ </a:t>
            </a:r>
            <a:r>
              <a:rPr lang="uk-UA" sz="3400" dirty="0">
                <a:solidFill>
                  <a:schemeClr val="dk1"/>
                </a:solidFill>
              </a:rPr>
              <a:t>(Німеччина</a:t>
            </a:r>
            <a:r>
              <a:rPr lang="uk-UA" sz="3400" dirty="0" smtClean="0">
                <a:solidFill>
                  <a:schemeClr val="dk1"/>
                </a:solidFill>
              </a:rPr>
              <a:t>)</a:t>
            </a:r>
          </a:p>
          <a:p>
            <a:pPr indent="-342900">
              <a:buSzPct val="130000"/>
            </a:pPr>
            <a:endParaRPr lang="uk-UA" sz="28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30000"/>
              <a:buFont typeface="Arial"/>
              <a:buChar char="■"/>
            </a:pPr>
            <a:endParaRPr lang="uk-UA" sz="28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30000"/>
              <a:buFont typeface="Arial"/>
              <a:buChar char="■"/>
            </a:pPr>
            <a:endParaRPr lang="ru-RU" sz="28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130000"/>
              <a:buNone/>
            </a:pPr>
            <a:endParaRPr lang="ru-RU" sz="2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119062" algn="l" rtl="0">
              <a:spcBef>
                <a:spcPts val="460"/>
              </a:spcBef>
              <a:spcAft>
                <a:spcPts val="0"/>
              </a:spcAft>
              <a:buClr>
                <a:schemeClr val="folHlink"/>
              </a:buClr>
              <a:buFont typeface="Arial"/>
              <a:buNone/>
            </a:pPr>
            <a:endParaRPr sz="23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20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498918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Отримані кошти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21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8" name="Діагра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7543727"/>
              </p:ext>
            </p:extLst>
          </p:nvPr>
        </p:nvGraphicFramePr>
        <p:xfrm>
          <a:off x="251520" y="2060848"/>
          <a:ext cx="4536504" cy="307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036508"/>
              </p:ext>
            </p:extLst>
          </p:nvPr>
        </p:nvGraphicFramePr>
        <p:xfrm>
          <a:off x="4860032" y="3356992"/>
          <a:ext cx="4032447" cy="1320165"/>
        </p:xfrm>
        <a:graphic>
          <a:graphicData uri="http://schemas.openxmlformats.org/drawingml/2006/table">
            <a:tbl>
              <a:tblPr firstRow="1" bandRow="1"/>
              <a:tblGrid>
                <a:gridCol w="1970740"/>
                <a:gridCol w="20617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+mj-lt"/>
                        </a:rPr>
                        <a:t>Коштами</a:t>
                      </a:r>
                      <a:endParaRPr lang="ru-RU" sz="20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2 966 588,95 грн.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632837"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Дохід від % та курсової різниці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38 755,68 грн.</a:t>
                      </a:r>
                      <a:endParaRPr lang="uk-UA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9943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Витрачені кошти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22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319623"/>
              </p:ext>
            </p:extLst>
          </p:nvPr>
        </p:nvGraphicFramePr>
        <p:xfrm>
          <a:off x="5436096" y="2060848"/>
          <a:ext cx="3312367" cy="3217775"/>
        </p:xfrm>
        <a:graphic>
          <a:graphicData uri="http://schemas.openxmlformats.org/drawingml/2006/table">
            <a:tbl>
              <a:tblPr firstRow="1" bandRow="1"/>
              <a:tblGrid>
                <a:gridCol w="1618822"/>
                <a:gridCol w="1693545"/>
              </a:tblGrid>
              <a:tr h="361430"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Субгранти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1 519 296,64 грн.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61430"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Зарплата до оподаткування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1 148 364,02 грн.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53936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Оренда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39 800 грн.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5393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Адміністр.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придбання для офісу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118 967,59 грн.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53936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Відрядження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50 093,43 грн.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539365"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Витрати на заходи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562 991,34 грн.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Діагра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7439636"/>
              </p:ext>
            </p:extLst>
          </p:nvPr>
        </p:nvGraphicFramePr>
        <p:xfrm>
          <a:off x="179513" y="1700808"/>
          <a:ext cx="504056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97416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Плани на 2016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51520" y="1268758"/>
            <a:ext cx="8784976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just">
              <a:buSzPct val="130000"/>
            </a:pPr>
            <a:r>
              <a:rPr lang="uk-UA" sz="3200" dirty="0" smtClean="0"/>
              <a:t>Підтримка місцевих ГО в Україні</a:t>
            </a:r>
          </a:p>
          <a:p>
            <a:pPr indent="-342900" algn="just">
              <a:buSzPct val="130000"/>
            </a:pPr>
            <a:r>
              <a:rPr lang="uk-UA" sz="3200" dirty="0" smtClean="0"/>
              <a:t>Створення револьверних фондів у містах України</a:t>
            </a:r>
          </a:p>
          <a:p>
            <a:pPr indent="-342900" algn="just">
              <a:buSzPct val="130000"/>
            </a:pPr>
            <a:r>
              <a:rPr lang="uk-UA" sz="3200" dirty="0" smtClean="0"/>
              <a:t>Місцева енергетична політика</a:t>
            </a:r>
          </a:p>
          <a:p>
            <a:pPr indent="-342900" algn="just">
              <a:buSzPct val="130000"/>
            </a:pPr>
            <a:r>
              <a:rPr lang="uk-UA" sz="3200" dirty="0" smtClean="0"/>
              <a:t>Серія тренінгів по ЕСКО-контрактах</a:t>
            </a:r>
          </a:p>
          <a:p>
            <a:pPr indent="-342900" algn="just">
              <a:buSzPct val="130000"/>
            </a:pPr>
            <a:r>
              <a:rPr lang="uk-UA" sz="3200" dirty="0" err="1" smtClean="0"/>
              <a:t>Енерджайзер</a:t>
            </a:r>
            <a:r>
              <a:rPr lang="uk-UA" sz="3200" dirty="0" smtClean="0"/>
              <a:t> </a:t>
            </a:r>
            <a:r>
              <a:rPr lang="uk-UA" sz="3200" dirty="0" err="1" smtClean="0"/>
              <a:t>кемп</a:t>
            </a:r>
            <a:r>
              <a:rPr lang="uk-UA" sz="3200" dirty="0" smtClean="0"/>
              <a:t> 3.0</a:t>
            </a:r>
          </a:p>
          <a:p>
            <a:pPr indent="-342900" algn="just">
              <a:buSzPct val="130000"/>
            </a:pPr>
            <a:r>
              <a:rPr lang="uk-UA" sz="3200" dirty="0" smtClean="0"/>
              <a:t>Розширення членської та волонтерської мережі</a:t>
            </a:r>
          </a:p>
          <a:p>
            <a:pPr indent="-342900" algn="just">
              <a:buSzPct val="130000"/>
            </a:pPr>
            <a:r>
              <a:rPr lang="uk-UA" sz="3200" dirty="0" smtClean="0"/>
              <a:t>Природоохоронна діяльність</a:t>
            </a:r>
          </a:p>
          <a:p>
            <a:pPr indent="-342900" algn="just">
              <a:buSzPct val="130000"/>
            </a:pPr>
            <a:endParaRPr lang="uk-UA" sz="2800" dirty="0" smtClean="0"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23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754847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24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266" name="Picture 2" descr="C:\фото 21 січня 2015 року\DCIM\103D5100\DSC_03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7236296" cy="47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1413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Менторська та фінансова підтримка інших ГО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11560" y="1268758"/>
            <a:ext cx="8136904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just">
              <a:buSzPct val="130000"/>
            </a:pPr>
            <a:r>
              <a:rPr lang="uk-UA" sz="2550" dirty="0" smtClean="0">
                <a:solidFill>
                  <a:schemeClr val="dk1"/>
                </a:solidFill>
              </a:rPr>
              <a:t>Проект </a:t>
            </a:r>
            <a:r>
              <a:rPr lang="en-US" sz="2550" dirty="0" smtClean="0">
                <a:solidFill>
                  <a:schemeClr val="dk1"/>
                </a:solidFill>
              </a:rPr>
              <a:t>CLEEN</a:t>
            </a:r>
            <a:r>
              <a:rPr lang="uk-UA" sz="2550" dirty="0" smtClean="0">
                <a:solidFill>
                  <a:schemeClr val="dk1"/>
                </a:solidFill>
              </a:rPr>
              <a:t>:</a:t>
            </a:r>
          </a:p>
          <a:p>
            <a:pPr marL="457200" indent="-457200" algn="just">
              <a:buSzPct val="130000"/>
              <a:buFontTx/>
              <a:buChar char="-"/>
            </a:pPr>
            <a:r>
              <a:rPr lang="ru-RU" sz="2550" dirty="0"/>
              <a:t>Видано </a:t>
            </a:r>
            <a:r>
              <a:rPr lang="uk-UA" sz="2550" dirty="0" smtClean="0"/>
              <a:t>10 </a:t>
            </a:r>
            <a:r>
              <a:rPr lang="uk-UA" sz="2550" dirty="0" err="1" smtClean="0"/>
              <a:t>субгрантів</a:t>
            </a:r>
            <a:r>
              <a:rPr lang="uk-UA" sz="2550" dirty="0" smtClean="0"/>
              <a:t> українським ГО</a:t>
            </a:r>
          </a:p>
          <a:p>
            <a:pPr marL="457200" indent="-457200" algn="just">
              <a:buSzPct val="130000"/>
              <a:buFontTx/>
              <a:buChar char="-"/>
            </a:pPr>
            <a:r>
              <a:rPr lang="uk-UA" sz="2550" dirty="0" smtClean="0"/>
              <a:t>Проведено 3 спеціалізованих </a:t>
            </a:r>
            <a:r>
              <a:rPr lang="uk-UA" sz="2550" dirty="0" smtClean="0"/>
              <a:t>тренінги </a:t>
            </a:r>
            <a:r>
              <a:rPr lang="uk-UA" sz="2550" dirty="0" smtClean="0"/>
              <a:t>для </a:t>
            </a:r>
            <a:r>
              <a:rPr lang="ru-RU" sz="2550" dirty="0" smtClean="0"/>
              <a:t>ГО </a:t>
            </a:r>
            <a:r>
              <a:rPr lang="uk-UA" sz="2550" dirty="0" smtClean="0"/>
              <a:t>з України та Молдови</a:t>
            </a:r>
          </a:p>
          <a:p>
            <a:pPr marL="457200" indent="-457200" algn="just">
              <a:buSzPct val="130000"/>
              <a:buFontTx/>
              <a:buChar char="-"/>
            </a:pPr>
            <a:r>
              <a:rPr lang="uk-UA" sz="2550" dirty="0" smtClean="0"/>
              <a:t>Проведено </a:t>
            </a:r>
            <a:r>
              <a:rPr lang="uk-UA" sz="2550" dirty="0"/>
              <a:t>3 </a:t>
            </a:r>
            <a:r>
              <a:rPr lang="uk-UA" sz="2550" dirty="0" err="1"/>
              <a:t>вебінари</a:t>
            </a:r>
            <a:endParaRPr lang="uk-UA" sz="2550" dirty="0"/>
          </a:p>
          <a:p>
            <a:pPr indent="-342900" algn="just">
              <a:buSzPct val="130000"/>
            </a:pPr>
            <a:r>
              <a:rPr lang="ru-RU" sz="2550" dirty="0" err="1">
                <a:solidFill>
                  <a:schemeClr val="dk1"/>
                </a:solidFill>
              </a:rPr>
              <a:t>Співорганізатор</a:t>
            </a:r>
            <a:r>
              <a:rPr lang="ru-RU" sz="2550" dirty="0">
                <a:solidFill>
                  <a:schemeClr val="dk1"/>
                </a:solidFill>
              </a:rPr>
              <a:t> </a:t>
            </a:r>
            <a:r>
              <a:rPr lang="ru-RU" sz="2550" dirty="0" err="1">
                <a:solidFill>
                  <a:schemeClr val="dk1"/>
                </a:solidFill>
              </a:rPr>
              <a:t>Енерджайзер</a:t>
            </a:r>
            <a:r>
              <a:rPr lang="ru-RU" sz="2550" dirty="0">
                <a:solidFill>
                  <a:schemeClr val="dk1"/>
                </a:solidFill>
              </a:rPr>
              <a:t> </a:t>
            </a:r>
            <a:r>
              <a:rPr lang="ru-RU" sz="2550" dirty="0" err="1">
                <a:solidFill>
                  <a:schemeClr val="dk1"/>
                </a:solidFill>
              </a:rPr>
              <a:t>кемпу</a:t>
            </a:r>
            <a:r>
              <a:rPr lang="ru-RU" sz="2550" dirty="0">
                <a:solidFill>
                  <a:schemeClr val="dk1"/>
                </a:solidFill>
              </a:rPr>
              <a:t> на 200 </a:t>
            </a:r>
            <a:r>
              <a:rPr lang="ru-RU" sz="2550" dirty="0" err="1">
                <a:solidFill>
                  <a:schemeClr val="dk1"/>
                </a:solidFill>
              </a:rPr>
              <a:t>осіб</a:t>
            </a:r>
            <a:endParaRPr lang="ru-RU" sz="2550" dirty="0">
              <a:solidFill>
                <a:schemeClr val="dk1"/>
              </a:solidFill>
            </a:endParaRPr>
          </a:p>
          <a:p>
            <a:pPr indent="-342900" algn="just">
              <a:buSzPct val="130000"/>
            </a:pPr>
            <a:r>
              <a:rPr lang="uk-UA" sz="2550" dirty="0" smtClean="0">
                <a:solidFill>
                  <a:schemeClr val="dk1"/>
                </a:solidFill>
              </a:rPr>
              <a:t>Видано </a:t>
            </a:r>
            <a:r>
              <a:rPr lang="uk-UA" sz="2550" dirty="0">
                <a:solidFill>
                  <a:schemeClr val="dk1"/>
                </a:solidFill>
              </a:rPr>
              <a:t>міні-грант для ініціативної групи з </a:t>
            </a:r>
            <a:r>
              <a:rPr lang="uk-UA" sz="2550" dirty="0" smtClean="0">
                <a:solidFill>
                  <a:schemeClr val="dk1"/>
                </a:solidFill>
              </a:rPr>
              <a:t>м</a:t>
            </a:r>
            <a:r>
              <a:rPr lang="uk-UA" sz="2550" dirty="0">
                <a:solidFill>
                  <a:schemeClr val="dk1"/>
                </a:solidFill>
              </a:rPr>
              <a:t>. </a:t>
            </a:r>
            <a:r>
              <a:rPr lang="uk-UA" sz="2550" dirty="0" smtClean="0">
                <a:solidFill>
                  <a:schemeClr val="dk1"/>
                </a:solidFill>
              </a:rPr>
              <a:t>Шепетівки</a:t>
            </a:r>
          </a:p>
          <a:p>
            <a:pPr indent="-342900" algn="just">
              <a:buSzPct val="130000"/>
            </a:pPr>
            <a:r>
              <a:rPr lang="uk-UA" sz="2550" dirty="0" smtClean="0"/>
              <a:t>Підтримка ініціативи «Зелена стежка Рівного» та «Зелена зупинка»</a:t>
            </a:r>
          </a:p>
          <a:p>
            <a:pPr indent="-342900" algn="just">
              <a:buSzPct val="130000"/>
            </a:pPr>
            <a:r>
              <a:rPr lang="uk-UA" sz="2550" dirty="0" smtClean="0">
                <a:solidFill>
                  <a:schemeClr val="dk1"/>
                </a:solidFill>
              </a:rPr>
              <a:t>Участь у серії навчальних тренінгів «Генерація Е»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608482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Менторська та фінансова підтримка інших ГО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146" name="Picture 2" descr="https://pp.vk.me/c622317/v622317714/442b4/K0VCxzoHm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40" y="3713423"/>
            <a:ext cx="3954811" cy="296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ecoclubrivne.org/wp-content/uploads/2015/10/DSCF60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3" y="293981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" y="1268760"/>
            <a:ext cx="3481357" cy="23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old.mon.gov.ua/img/multimedia/larges/uploaded/28016/oWDgdN_fFF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40" y="1268761"/>
            <a:ext cx="3763221" cy="25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3067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Розвиток місцевої політики енергоефективності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51520" y="1268758"/>
            <a:ext cx="8784976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just">
              <a:buSzPct val="130000"/>
            </a:pPr>
            <a:r>
              <a:rPr lang="uk-UA" sz="2800" dirty="0" smtClean="0"/>
              <a:t>Громадські вимоги до Рівненської обласної програми енергоефективності на 2016-2020 роки</a:t>
            </a:r>
          </a:p>
          <a:p>
            <a:pPr indent="-342900" algn="just">
              <a:buSzPct val="130000"/>
            </a:pPr>
            <a:r>
              <a:rPr lang="uk-UA" sz="2800" dirty="0" smtClean="0"/>
              <a:t>Аналітика для депутатів місцевих рад, участь у комісії з виділення коштів в рамках обласного конкурсу енергоефективних проектів, круглий стіл з енергоменеджменту у м. Рівне</a:t>
            </a:r>
          </a:p>
          <a:p>
            <a:pPr indent="-342900" algn="just">
              <a:buSzPct val="130000"/>
            </a:pPr>
            <a:r>
              <a:rPr lang="uk-UA" sz="2800" dirty="0" smtClean="0"/>
              <a:t>Плакати з енергоефективності для бюджетних установ у 6 містах, загалом більше 500 установ</a:t>
            </a:r>
            <a:endParaRPr lang="uk-UA" sz="2750" b="0" i="0" u="none" strike="noStrike" cap="none" baseline="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318955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Розвиток місцевої політики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6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28" name="Picture 4" descr="???????????????????????????????????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" y="2276872"/>
            <a:ext cx="464567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data:image/jpeg;base64,/9j/4AAQSkZJRgABAQAAAQABAAD/2wCEAAkGBxQSEhQUEhMVFhQXGBoYGBYXFh0YGBcaFhsXFhoWGB8YHCggGhslHBcXIjEiJSkrLi8uGB8zODMsNygtLisBCgoKDg0OGhAQGiwmHyQsLDQsLC4vLCwsLCwsLC4sLCwsLywsLCwsLCwsNCwsLCwtLCwsLCwsLCwsLCwsLCwsLP/AABEIAQsAvQMBIgACEQEDEQH/xAAbAAABBQEBAAAAAAAAAAAAAAAFAAIDBAYBB//EAE4QAAECAwMGCQgHBQcDBQAAAAECEQADIQQSMQUTIkFRkSMyUmFxgaGx0QYUFTNCU3KSRIKTwcLS4UNUYmPwBxYkNKKy8ZSjwyVkc6Ti/8QAGgEAAgMBAQAAAAAAAAAAAAAAAAECAwQFBv/EADMRAAIBAQcCAwcEAgMAAAAAAAABAhEDBBIhMVFhE0EFcYEiMrHB0eHwQpGh8VKyFGJy/9oADAMBAAIRAxEAPwD0ZGWlqLBCXPOfGJTlKd7rvMAxaJcsvNXcGo3kpL05R2bIccq2b3//AHUfm2vGBTe5XGztJKqTDBypN9136qwxeWlgsUJB64FpytZtdo2twqKB6e1i0NXaJay8pd8azeSqv1SdTQOb3FKztIqrTCnp1fJT2wvTq+SntgZJllSgkYnbEybColgxfWDT2R+IQlKbK6su+nV8lPbC9Or5Ke2KYsCqsUltisWDltrCEqwkVKkM93jawz7nEPFMdZFz06vkp7YXp1fJT2xV9HLcgMWd2NA11/8AcIjFjUWwqWx51j8CoMUwrIdM8sUJnJkFUsTVgqShy5A/osNbFsDFz06vkp7YxPlt5I+coRMRoWlKQuUsFnALhKiMK1BxSa6y9byN8pzaHs9oFy1y6KSQ1+7ioDlbQOkUNJVlSqfmPOhv/Tq+SnthenV8lPbAmFEOpLcjiYW9Or5Ke2F6dXyU9sCYUHUluGJhb06vkp7YXp1fJT2wJi1Y5SDxjXZhApyfcKsvyssTFcVAO/xiX0hO92nf+sQ2yemTKWtRCUoSpROAASCXjE5I8obQpclCZ6bQpRs99LywxmSbUuYh5aNEBcpGIJoz1i5RluWJPc3npCd7tO/9YXpCd7tO/wDWMdZcuTSuyXp/CTF3VyAlHFK5qb7Xb6wGSLySAkAlQLxzLWX7VJnzkoSFS87LRLoAAoSUTVoWpqJXeLK1FChrEPC9wozZekJ3u07/ANY6MoTvdp3/AKxncm5UnzVWVSriUTBOCkpTVRllQQtyo3AUgG5UgkgktGigo9woec+XnFk/EvuTAXydySmfMl35shCc6hJRMWUrWCQ4QAmrhxiKwc8uGaRee7fU91nbRdno7bYr2DJSE+arz0hKZc/OKmrXcE1F6WoKQVUJAQUmXxkq1aTxiw1met8NtMNwgq0ri+LBOX8lJkTF3Zshac4sBEtZUpABLBYKQzCmJqIO+Qvq5vxj/bFe25JQRaVmbIUlc++JqFZwS0PMUSoppeUFpAlcZRGoJeLXkQ1ydddr4Z8WajtR22QYaSF4naYrjNVrTDn6o1ljCgb6UkhFS2AocSMIuSrTNcBKFl9K6SovVFS+PFx54q2eekIUkipLjRChQEa8McRFteVEqxSWILuy6kpNApg1O7ZF8aJankENM2aqiULxc1UomgoSdWG+IwqYpKkCWrSUVUJFVAFiBQ0ANYS7Yk3KHRSpOqrouvjt7OiJUZSTdCSCwSBgFOQm6SQSxwHUIdVuHqMNpmaQuEXipRxfS0Owg9cSInz2Ggs0BJrpDTx2jT7BHFZTS50SxB1B3K1KxxZlYbYrzrSklRAU6gpwWYFbYc1MejZBXkK8lfLFsUZa3ASUJUUsGI0aDnZhjHkfk/kS15QMu2qtCLyVgXiLq+DI92kDWRWPWvKO1JVJmFIYiXMJLAexQUxwNTtjH/2WD/09HxzP90NSom0OtE2a6FCIgZKycpJfzhZYJYElhdu141Xq78rmEUogE4UWU2tAAFxJbEkitOjr3dEO88Tqlp7Dj1Q6LcCpCi0LYh/Vo3vWleyEq1An1aWZm316a9kFFuBGJ+iUqAWghilVQQdXRE3n2leuJvEMVa2BJAfY5O+OKtSacEnW/O781GhedJ90nF9mt9mHNEk2u468j/SR5I3wvSR5I3xGbUlmEtIoQ/TR4XnKWbNjp14AbG1PBie468knpI8kb46nKB5I3wzztOuWOptbPq5u07Yqogc3uKrAPlhYzMlJUC1xYKiXYJVoqUWqwoTzAwNs+VrPZ5MyVK4ZSSWM5LSZ17RVwaHK2ZKk5xVAVM2B3JyZN5B7PGM5bv7PiovKvS39lgpP1dIEbz1RBxks0jveG3+yjZqxt20k6rb1pn/YJtOVbPaZUuVN4FSi5MpLyZTaKRcWxQC5UrNq1h3wBLyQshlyCT7aioY1SGSk1qxYkcxES2D+z8oLzQqY3ssEp+tpEq3jrjRejJvIO8eMCjJ5tC8Sv1lKz6Ng203V7elc/wCipCi36Mm8g7x4wvRk3kHePGHhexwaMlslqCUpBIdzVjohiQ9OWb1NkSS7YBRUwqAUFUB0rqXwOOmBjjiYrejJvIO8eMPl2CcMEb2P3xNOWxKrLItcoHaCXwNAVoWUthqO6HS7YkAhUwKUwBVpaXrObSYKTRTDdEBs073Y+VOqOiRPGCNb6vGJVe38Dqwb5X2lBss657MucSWxeWC+9x9WMX/Z7bpUnJqFTZiEJC5jlSgPbIGMbvKWSJk+UuUuWQlaFIN26CyklJrtYxi539j0ojRM9KuUVIVvDB98NZpp/ANdTRSLXKnyr6FpVKUDpA0aoNdTV6IHpstldQSpiq6gi8RUKSwD+1euvrrWC2RfJqbZ7OiQb0wITddQSHGDMNTUq52kxMfJx2eQksXDgGpxOONBWK6NPKpGhnZllshcmbQ412vjR3L9d3WxiQ2Cy6Iv/wAI09bg9D17YPHyc/kDs1YHHGODyaYMLOkDGgArtoceeHnyMBrydZlUK3KQsHSAJAShKwphyQkHp54KWPK8uULqZgpQ3sXqK89avzPFlPk62EhNHAomjhi3SC0dPk8S7yBUucKk6zWDPkWZFMymmYoC+l60B2EP2rTvEWPNl8k/8t4iI5Pk5dN5MgAu70fZStIv+bWjYrePHmhYeGFClmVM7H+i3fDFJIxi/wCZz+SaF8RiMDjDF5PnEuUEna48YWF7MKFKHIiz6Mm8g7x4w5OTZvIO8eMLC9hUZD57M94v5jC89me8X8xgh6CVyxuML0ErljcYlgmSowf57M94v5jHU2uYS2cX8xi6cikYzE/0/PzHdCTkfBpqa1Da+cVh4JhRnFypwIBmmpujSVieqOS5U8gHOEO5qs6v67RExyasVz4HWdtNe0dkNVk9Wu0DrV17YlhezHRkdyc5GdIbasjUFc+o98Iy51OFLkOBeU5cE06hraJUZJUapmhxrD0pzHY0OORl+97+jbsgwvYKMqz88gEqmmhai1Fyz0/VoreezPeL+YwSVkVZxmPrq+/GIV5JAJBnIBGINGoTWuwE9AMRcZdhUZT89me8X8xheezPeL+YxZ9Ho9/K+YeMPOSRThUVDjnG0Vw54MEwpIp+ezPeL+YwfyNMKpYKiSXNSXgQcno9/K3jxg5k+zGWi6S9Sd8Ts4yTzHFOuYEmTpqpiwlaqFXtGgBhKzwbhFVIA0jVy1N0W5mSF31KSsByTrepeOeiZnvdms6sO6I4ZCoyvcn+8VzaR2PHAmccJhNW456e6sWTkiZ7zvjoyTN972npgwvZhQqlM/3ivmONKdOkN8dVLnj9oem+Wix6Ime92bdWEd9FTfe9pgwvZjoU3ne8ON3jmhZ2jozxdpii2LKNMKdsWTkeZ7wduxu6OnJEz3vf0d0GF7MVGV83P94dnHPXFZFsme8X8xgkclTfe9phichq5adxgcZdgow28J4FZYSCtLhB0TxkLWeq6WHTDbEyZxYIF5SgbslaSddVEtqFcC0aCwuWmwSpqnWLxFOMoMz6gec74oW7JpvvLkBQJvFRmqSSrSJaujU4h8cKQOMtrSo3cVqBOZNQTy3brgjIlpupoMBqGyKbO1xVy0ZGMmxqsnFGiizJIJTpJmkAMSQbpLsHJYHWdsWMn5JQBeVJShTvdCioJNKg4Vug0A2RXTLGbwHF2c0dmyxdNBxTq5osxEgrZLGiUCEJYEuak164meB9hSAugA0Th0pilOQkrmUlmq3eUtZwViQWPwjn2xJZgHSobcIHKs9mmqK+DWaAkKB1NqLYU6IisiAJM1glrhYJlKRqVqWawEyRKUkkFKwNHjSpaA95PIxMVzm4ySpqQlJqSVNQ/a5KQQqWmWSzF13Qzu1CzVUdbahFezWEEgLlyQgAsyyrEvdYtR9J+po7MSNGgx8YfdGwRPETqWEWCQAUhKGIY1xFKO7tojdF4KBwLwJujYIuZPwV8X4UwVAmtEu8GCinCqcaavuipIsC0u9omK6brBiDqHM1TgdUD7ZlWyomLSoLvJJvEA0O2hpU9sXbCmRPQFIDpwqS4qSxrznfFMbdSk4xar5/YipdkMkZHKQP8ROLFJqrkqCmwq7MX1GJpeTSP2004e1sCU6q1uuRtJiZWT5ZxT2np285iWTZ0oe6Gfp++LU5VzX5+xLMoSMjlL8PPLhqqBxKSWpTBuhRhxyWrVaJ46005qpglCiQA1WTFH6ROFAKFNSABe4uJaOHJam/zE13d3HWGA2QThQADJeS1j6TPOGJT1+zrgkkR2FAALysplJq2if22b7ANIwywqBmVUAXVoi0mZpVBTdYUA1aolymFXgwXxTxZaFbyvuEdshVnFXkzMVMVIlhI5wU1OwPWtYYzPW9Qzy6p45xnqSceSMIMSDop6B3QLt6V52YwmNePFEtsdV6sX7Crg0O7sMcetowWOU5Kn8UK4qjHpPB/V+6OzToH4T3QxJ4P6v3Q6adA/Ce6NRIuWLj/VPemKk6ZpzHVy8bTdoytQGiOfEdUWrCdP6p70xAsKvLYTMVtdly2wVgVVJwqaGnPE46DQ+R6mYTgUGudM0USrW3dGWyZm86i7mXel0Tb3VepvjWoWczMBCwQg1UEpd0mgu0DN2xlCpdHUvEfSknWOaMl6ylF7cV2KrRZpmimHi9PjD3iKYeL0+MPeNBYOeLmT8FfF+FMUXi9k7BXxfhTEkCMtlKwzc7aGSgiYWczUggAhWBVtCcdkEfJbJYlAlUwZxXsJXQAbbpqe6O2tGnOdBJPFN1+2Klls0wqF0KBfFiG548y7y7O8JqzxZv09p8ft5grKNamozI2q+ZXjCzI2q+ZXjDgFbRu/WEx2jd+sel9PgMbmRtV8yvGFmRtV8yvGHMdo3frCY7Ru/WD0+ADcyNqvmV4wsyNqvmV4w5jtG79YTHaN36wenwAbmRtV8yvGJYYx2jd+sPhryAEZYCb6XucU8ZK1HquUHTHbAkZ1V0SxVV5pa0qIca1UJdqjGHZVWyk1I0T+2Eobmcnsh1hmjOKF4VUpuHv1BFAn2ddNUTGZzKaU56Y4Rx1Yylk47QWMT5EAF5gkUTghSduN7HqiHKUzhZlfbV9Iua9jUiTJE4YFQcswM2++OA1RyoKKtq5avcTiEE+rHw/dDpvEPwnuhifVj4fujs3iH4T3RvIl6wcf6p70xTnBN+ZSXit3lzFHBWJFDzgc7Yxbyfx/qnvTEE6ZprdR9vG0hOpWoDRHaOqLI6EkS2YcBMa5duqYJQpPsl6Lx1NGVVIPIOr6IkRrZZOYmPUXFVMzOPolwS2qm+MYc3/J1e3NjHfKVVee4mqmjlE3Jbu9HcXThs1dEWIqWVs3LZmpgSRgcL1d8WYvi/ZQh0Xsm8VXxfhTA+CGTOKr4vwpicdRorWhRvLqaGgvN/z+sVs4rlHeYjtc9d+axSyDrQC9CcW5jFD0kv+H5E+EeKvapaOsms5f7Pn0O9ZWMnFUS0Xw8jSZOmqIL1AwJ7ueLbnZ2xmbJltaVC8xTsAA3NGlEwc/ynwj0fhdvC0sVFTbcda0++Xqc692E7OdWlnsdc7O2E52dsczg59x8IWcHP8p8I6Xr8DLR7HXOzthOdnbDc6Of5T4Qs6P4vlV4QVX+XwCj2HOdnbDojzo2K+VXhD4cWt6ia4B2U0m+GCzoniykr3lR7BHLOFCZUTKrVUy0AMx1gu2DHHbEeWLt9N7NvdPGC1HquUA58Y5ZGztM36xTshYU7HWaPz4HVjEwAuUAvOzGC2vqwloIxOslzENjEy8ii2cfs0AN0gv1wzKtzPTXzb31YomE46ymm6KksoDF5Thj6ub4xyJSpJ+e5bhy+xpE+r+r90Om8Q/Ce6GJPBj4fuh03iH4T3RvqZy9k7j/VPemIlpVeWwmYrwkobBWBUXUec4054kydx/qnvTFSdcvzPVO63dMxRwU7tTpA52xi2GhJFyUFZqZev8QteQlDaJdgn74yypi9s7Ee3L2xprORmpjXfV+ylQ1K5WI/WMgW5CNX0dcZb0819aE4qpoZRNyW7vTFicDi1H6IninYlPLR0txSkUcChqItxZF+yip6nYI5L4qvi/CmBsEcl8VXxfhTFkdQRmsqW8CbP4IkJULxzt13wpd7K4QO9Ly/cH7X/wDEdy1apQnWlJnKDqGcAkKUEtUOoUGOMCPOLL+8q+wV4x568WE3NtRWr1w7v88z2F3sYOzVYy0X+eyDVny9LQoKFncjB5rjp4ka7I2V0WhF4UUOMkmo8Rzx5v5xZf3hX2CvGNR5JZVsTiTLUTNX7S0XbxHspfDmGusavD+tZzwvCo+mvoZfEbpB2WOMJVXEtOa9jTW/KKJQdR6hjs6oFyvKQKLJQCdl4/lgnbsmomhiGO0UPZAuX5OXS4X3nn1mOtLH2PMuvYsHLCmfND5udtm2GWjLpQCpcsADElWD4aocMjr94Pl6++G2jIilhlTKcwIO8F9UL2/ygvaIf7zpdrqX2Xq7mjQJNIAo8niH4TGtXPeaDmg8kMInDF3JRr3BuVFkKTUgXThOEsbjUnnwhtmm8Kzk6av24VqNAn8OqHZTSSsMFHRPFkpXvKsOiO2VxMLpWQVKYmUlIGxV4FyGcA88TJGZyms56ZpNpq+khGvktSKiJhYaWr96A+6kXMpvnpjBXHVhZ0qGO04xUQVMKLw/dUn/AJjkzrif2NSSp/YdQeDHw/dDpp0D8J7oYk8GPh+6HTToH4T3RtRhZfyb6z6p70xHNmG+vSV7X0hKdStQ4o7R1RJkz1h+E96YjWhV5bJXivCQlsFYE1UefXTbF8NCUdCWUrgpuk+gcZomNoq2CnTr6oxRnDlJ1fSVeEbaSOBmgpUDdNTLCH0SzBNC33xkVX//AHGI/Zy9sZL3qvpUuswjkuaCgMQWXqWV6nqTBF4HZPe7pX+P7aUpOGq7RoIRKzfsopn7zOvBLJXFV8X4UwMgnkniq+L8KYuhqKJh8u+TVrmTrSZcpJROWlQUVodkA4Alw5VjQ054D/3Htvuh9oj80ei2nNha70+cCfZCjdS4HF0afrDFTJRb/ET8GcKIfjVLJx0v9KdkUysIN5v+Ud6z8atbOKinHt2fZU3PPf7j233Q+0R+aLeS/IO0qmpzwEuWC5UFpKqVZN00PPqxjbqmSj9InjoUdZJ5PO26J7NbZSH4Van5TlscKc8JXezrr/IT8et3FpOP7P6l7zYbV/aL/NHPNk7V/aL/ADRD6VlcrsPhC9KyuV2HwjTWJxOo9ybzZO1f2i/zQvNk7V/aL/NEPpWVyuw+EL0rK5XYfCCsQ6j3JvNU7V/aL/NEwin6VlcrsPhCGVJXK7D4Q8UdxOddWVcsXb6b2be6ePfJ6gijc8csiUmbQS6TFEsJl52O3RB7DqibKiiFJYqGicJyZY3GpPPqhlnWc6zqa+r9ulQwPsirc2rqiYzKZXUjPzXEp76uNnHx13Q26KaVS2wk7pvhBLKkw56bWbx1YTkpGOoHCKiJhYVm4fvCBHHmvaf0OhHRfVBxB4MfD90OmnRPwnuiOWsGWPh+6HTTon4T3RuRy3qEslesPwnvTFedcvzPVO63fOE4Kd2p0gc7aonySeEPwnvTCmrVfXpL9r9ulOpWAbRHTh1RfZ6Eo6HbOpOamgXKS/ZCuSrG9jGIKEbZer9lN8Y3MlRMqc5UdA4zQv2Vcni/1sjFqUeVs+lv90ZL2s19/karDv8Ab5l/I5FQkp4wOihSdR5eOGqCzwJyYqpcvUfts7t3QVeCy9xGe399nXgrkfiK+L8KYEvBbI/EV8X4UxfDUriCbeBn1XsH/DR2qztDOCbW/MTqSDr2qcQYtVrkJKs4Ugpa8Sl2cXg5bZ3jaIYbdZhiUa/YLBmBfRo15Lvg4h9NjwgtpL62fGtQ4x6id0cuynoaNreheooNn3wXkWuzLICFSlOboYDjV0cMdFXynZFzzZHIT8ohdPyDCZ5CZJxLU58dmGGHbDjLkNxi7nb1atvdB/zZHIT8ohebI5CflEPp+QYTPpRI1qOJ1HDV/X/ENlIlMLyqsNuOt40XmyOQn5RC82RyE/KIOn5BhM7wTjoqas7auuKiI1vmyOQn5RC82RyE/KITsmxYSjlRBKwwJ0ThJEztOHRHLMkibxVcdVcwEhmOKsSMK68DDMs3b6b2b4p4xW/UEUaG2Vac8wzb5xeCpl52Oo0fbq2ReWGYyunh5uiDpq+jFevla4poTQaA/wClJ++sTZaKPOJrmU99XGVNBx13S26KKTLYVk/NO8Y4s/eemu7OvCDwrJ/sg7k1RzNdTgaFyjDUcemLc3inoPdAjI0xDLCShyl2SVmgoXv9IwgtN4p6D3RssnWKOTeY4bRr7BPI/rD8J70x2ZLN5eirFeFnSdStZOl9/XHMjesPwnvTEU4ovzHzTut3VMfBTu1Bzgc7ao12fukI6FqUDmptFDQOMoS/ZVgBj0eMYlSDyV6voqRGys5Tmp1256ut0rPsq5WptkYMlGyVvnxkvbo0brrFtPX9kwnYiUrTRbEt6gIGvEiDUZaRNSlaSkSwQR7482ukaiIWMqqhTfIOMk6a8UOwYyLxFfEe5MBoM5F4iviPcmNVnqZY6lbKVnlX1X202vAomqegSDoKuuwFQHpEMoSQxF2hvVkTTU3C5dVToo59EbIu27JImrvFTUZriTqbEgn/AJiA+T4pp4YPLRTseLywgslikXkCWmWFBijgJgAu1SQSpgQAWPORrLmpEwlwprySxbBsQoPqI7QRqivPtWZRprMxRdnAST8oYAbYyM5M22BU1UwJSFXbrEJSkFAdRFA2cetSytkZbxeenklV7Gm63brt50S7666G0XbJYxWneIdKtKFcVST0ERg0SlyVJSVXkKJAIFBya4OcW2MdcXohZXpzWao9iu9WErvOlap6M2kKM1YsqLRQ6SdhxHQY0UmaFgKSXBjTGakUJ1HwoUKJjBuU1KCgxWNE8WYlA/1VJ59UNkLVnGJW19WM1BGBpdFW5sQYWVEOtNH0ThJEztOHRHLNL4V7vtqr5uE4g1vv/q14QxmSyxMOfm1m8dWE9CRjqBqIpImFhWdh+8y4s5ZSrzibwb6aq+bX9fKesUUIUw4Mf9I/4qxx51xPz4O1CMcK00/7F/Jcypcr4ha9OSsasEioLP2wXmnRPQe6M7ZbwKSENhUWZqGh0npTXGgm8U9B7ovsXkcy/RSmmu65+YVyL6w/Ce9MPmLVeXWZipuGQBgpmGrrwpsiPInrD8J70w6ZL016JxX9GB1K1+19/XG2z90zR0JkqJlTXverPGmJV7KuTh0+EYNS+cavpjxuZIOanUI4MgcDm8EqoB7XRqeMGpKuSrV9DSPvjLe9V9vmdC5pUf3+RKldU11j6W/ZGkeMylKnToqxH0RI7XjSPFdj3+3yKr/Ssac7/M68GsicRXxHuTAR4N5D4iviPcmNVnqYo6hGOEtUx2K2UVNKX8J7aRc8kTM3bLQZiyo9Q2DUIAz5c2WlSE1lqOpIJ1FiWvAaKaO1BBeL+TLOlQWSkrKbrIBIJvFiaVpHOtrDrZVo9/iXXO+Tu8m0k09U+AFZDNW2cLIBCgGAqBdGpwANWEXoLpyfLE2ahRJuhRSn6t4EnmiKz2VC5aWICzib1RpG845IQHeJ2V3dmqVr5kb1byvE8TSXCBsFMhWm6u4cFYcxHj4RRtSGUWSUg1SC+Go1jlkUy0H+Id4ixOjMyyZr4UKFGstBGWCm+m8UcU8Za07giG2NCTON3NkpUolpkwkauKdEFyKYVcRPlMqvBisaJ4q0IHXeqYVnUrOVMwi8qhmIIZjUBNW5sRDGYPL0xPnM5zLe+rGbNScdYSGHVFBMxLDSlfbTvCC+WhM84nN5w19XEmywnHUFVHXFBAmMP81h72VHInH2n57HobOccCz7L9ZFZ5iXTWViP2s0nVqIZ+bCNTN4p6D3RnZImaL+ctTGbKutzgVbmxjQLWCktsPdFtkqI5XibrKNH/OILZD9YfhPemOTlIvzHMt3XjMmPgp3ag6sKthCyEeEPwnvTE8xSry6zcVM02WBgrAEU5nwo+uN1l7phhoNs5TmZ10oPBl7q1q9lWJVXdHnRWjZK+0n+EelgnNTbxX6s8ZaVEaKq6IYGPOyVbV6vpgMZb2qtHV8PeUte36sJApaNkr7Sf4RrpK3SkjAgHeBtjMKKqaS8f3wRo7IXQjXoj2r2oPpe0eeKbLKv0I+J0cYvPv+pSJng7kL1aviPcmAMHcg+rV8Z7kxrstTkx1CUR2iXeSpO0Eb4khReWGMIahxieyTwgm8i8CNpSR0EdsEcs5PLmYgfEPvgNGVpxZU8mW0285xUwgEqCg2DXg3ZEMmddCmFVBn2DE72A3xFChVYqlvKFtzraLNeOL1UXOrDmhZLk3pqeYueqve0VUpJLAOTqjS5KsObTXjHHm5onFOUqsks2XoUKFGksBeVUOtNH0T+xzna9IbZEcKSABpKc+b3NWtZNfiArF60WNKyCp6BqKIx6CIUuxISq8Ap3JqtRDnFgSwgA808oZKTap5ID3z9EVM/wBQLKgamQhhQf8ARLP3x6Ha/JqXNVNmKE8KKlEJTPUkKo7pAokE0inK8lpZQpRRakqBYI86U6hSoILDE7oxSu8m28ju2fiMIwSxSyS7R+hiBJQ2Aw/cl979sG8hlIlzEgc9JJlCobA4mmPRBn+66M2FZu1XnbN+dFwOU7s3NFqVkFEpIUmTPmqUGVLVaCQjXrVjqp2Q43eSfYovd8s7aycMT9UvkkWMgHhFfCe9MSTZenM0Riv6Ne1K1vpff1wQsViQhlJQUqIDgqKmdiRUtjHVZPQSSbzl301DjOCzGmMaoLCqHIiqIpSZYEmayQHlnCTmn0VezieuPOTLW3qtn0MD8ceqmygS1IAJBBDFRLuGYkknrjPzvJGSEJKZJK6Xkm0TQBSrG9taKrayc2qHQud5hZJ4u/CfxaMUqWunBf8A0x+eD2RlKzbKBDEgDN5ulDRLmlcYKT/JKUEoKZBKyNIG0TAEmjsb9de6LEjyeRJWDKkAukBRXOWpnOkAFKOzGKo3eSZZe7zZW1nhTdf/ACl8GUYPZA9Wr4z3Jhs6wtMATIlGXR1E6Q20b+uyCMmQlAZIAGLCL4WeF1OVGNCSFChRaSFFC15KQuo0TtGHWIvwoTSeoUqAVZCVqWk9LjxhpyOUsVqF12JAdthL6ufV0VGgjhEQ6cSOFFeyWFEviiu01MSWlSgl0AEukMXwKgCabASeqG+ZS/do+QeERWizISHTJSovgEp31iaSRIGoytaChKvNi5AN1lAigJFRSpbqMGLHNKkBSk3SXoxGBIBY1DhixqHrATMzvcS9VDJQTXHCZ/XPBfJqVCWL6QlVaJSEgV2AkdsSGZnPq5SvmMLPq5SvmMH8qzVJUi6tKQaVVdq6dLA3gzhufdKtNoehktzpU4rT2q06IyxjWTjXQUrFqKlXUzefVylfMYWfVylfMY0pE/bK3K69dISRP1mV1BXPz7WifSe5DByZrPq5SvmMLPq5SvmMaIi0bZPyr/NEhE6tZWtqKxq2va0HS5DByZnPq5SvmMLPq5SvmMabhmwlP0qZt0d4bZLw2qxbowfsg6T3DByAZc1LB5kx6OxO/DxjpmJ94v5jSo/h2OerVB1JmtUS36VbRzbH7I4DObCU/Sojuh9PkeEBy5iWDzFjB6nram2njDkqQf2ywKYkuMSdVaN1vBrhv5X+rGuvd2xPKdheZ9bYdTwdMMJnUqSxJmrxoLxdsHwx1xzOIc8KtqNU1xfV0b+qNNCg6YYTNlaPfTNe3qhpmJ94vDlHHZhXsgiqbN85uhSbjO14bDQp42NX/wCItPP2St6vCsQh7dadnT8zLLSxcKZrNVM1n1cpXzGFn1cpXzGNKoz9QlatasWrq2vHAqfyZT19pXM3s9MS6T3KsHJm8+rlK+Yws+rlK+YxpUqnuHTKarstT8zaPRDkrnNVEt//AJFGv2cHSe4YDMZ9XKV8xhZ9XKV8xjTpXN1ol/aK5v5fTu3JK5utEvqmKP8A44Ok9wwGYz6uUr5jDkT1cpW8xpErnPWXLA5pqj/44tQdJ7hgBWWlpCpd5BU7p4xDgsSmgN57opTVtiObZpV4nzWYTeIcAdN4aeBc89DTCJbfaAopuTUhn9spY0ZVBpNXRNC8VlqJUo55IBJIAnrFHcUu0ps2QWeU5Py/OTTOSdnBV378/wAEmal3T/hJrEhwAmr3i50+l/iEdVLlhv8ACzKvQJFGdNdNsFHfEMwnVPGAHr1c7+xqLAHZ2qaSovnwKksJ5Arq4jtQU5zF2JblNRxs8oH/ACk18aADnakxoddlpdrJOrQsEigI/mYUBiKa5Zp4HRPVqHOgmJgvi8PgK8K7mp1prjjSgEJyQVRNcQHGZm69taNTS2GG5qWG4Gbt18+Ol/VIYZlf8x/3Bv4kJUz+f/3KD/RCxoWJFmTNSgaMqaAdV0nsKolFtp6ub8v6xRMzHhxX+ZhV6aEdlKDm9aS1WZY19KYMaDEi755/Lm/L+sc89x4Ob8vO22KxUj95X8ydpPJ/pocZkv8AeFYvxxuwwh1Q6osG1mvBzKFuKC/OGVh0tjEtnnXg91SfiDE9sQyrZLAbOg85UHh3n8v3id8GJBVA5SEecvpPeZn9rN8druF2jvjqiUCTsn7p+v8ArqiNVo4e9nE3Nt8Ndutcu3Xe9W88Ri0TPfJHRNQe+R2xRYUWLzfBot5J4c/0rvX88iyczi06o2T9r4aj4xxeZ2T67BPGDYAf1jEKbQt6z0gFg4mJJG0jgBXx1RYVMTqtahT+XsZ+J1xfiW5nqNmGS9c9UDAT8MNXRj164eRK0S07mDTtROI8RHFTE/vSh9n+SHZ5LAecmmJ4Nz06DbmgxLcKjUmUdU7XiJ427YaESTRp9T/PGvadUKZOT+9qGFOC+9GuFn0fvZ3yvyQVW4VLfmCP4/tF/mrFhCWAAwFNvfFWXlCUABnklhiVBzzlmEPTb5RwmJ3wVQVMvKu1vPhRtsP4PavcPGNbcGwboVwbBuirpEMBkuD/AIuzn/SGTbraJL84AHYY2FwbBuhXBsG6Do8hgMQCr+GE6v4e2NvcGwboVwbBuiPQ5F0+TEur+GOOr+HfG3uDYN0K4Ng3QdDkOnyYh1fw7zCSVPW63XG3uDYN0K4Ng3Qf8fkOnyYx4Txs7g2DdCuDYN0Po8jwGMeE8bO4Ng3Qrg2DdB0eQwGMeE8bO4Ng3Qrg2DdB0eQwGMeE8bO4Ng3Qrg2DdB0eQwGMeE8bO4Ng3Qrg2DdB0eQwGFnywa3AoviWwbCut4qz3HFswUWppIAfZzao9EuDYN0K4Ng3QlYNPUSs6PUwWUUKISJaQGNWYUZqvEmTwQ7hYw45SX5xd++NzcGwboQQNg3RLpPce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647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data:image/jpeg;base64,/9j/4AAQSkZJRgABAQAAAQABAAD/2wCEAAkGBxQSEhQUEhMVFhQXGBoYGBYXFh0YGBcaFhsXFhoWGB8YHCggGhslHBcXIjEiJSkrLi8uGB8zODMsNygtLisBCgoKDg0OGhAQGiwmHyQsLDQsLC4vLCwsLCwsLC4sLCwsLywsLCwsLCwsNCwsLCwtLCwsLCwsLCwsLCwsLCwsLP/AABEIAQsAvQMBIgACEQEDEQH/xAAbAAABBQEBAAAAAAAAAAAAAAAFAAIDBAYBB//EAE4QAAECAwMGCQgHBQcDBQAAAAECEQADIQQSMQUTIkFRkSMyUmFxgaGx0QYUFTNCU3KSRIKTwcLS4UNUYmPwBxYkNKKy8ZSjwyVkc6Ti/8QAGgEAAgMBAQAAAAAAAAAAAAAAAAECAwQFBv/EADMRAAIBAQcCAwcEAgMAAAAAAAABAhEDBBIhMVFhE0EFcYEiMrHB0eHwQpGh8VKyFGJy/9oADAMBAAIRAxEAPwD0ZGWlqLBCXPOfGJTlKd7rvMAxaJcsvNXcGo3kpL05R2bIccq2b3//AHUfm2vGBTe5XGztJKqTDBypN9136qwxeWlgsUJB64FpytZtdo2twqKB6e1i0NXaJay8pd8azeSqv1SdTQOb3FKztIqrTCnp1fJT2wvTq+SntgZJllSgkYnbEybColgxfWDT2R+IQlKbK6su+nV8lPbC9Or5Ke2KYsCqsUltisWDltrCEqwkVKkM93jawz7nEPFMdZFz06vkp7YXp1fJT2xV9HLcgMWd2NA11/8AcIjFjUWwqWx51j8CoMUwrIdM8sUJnJkFUsTVgqShy5A/osNbFsDFz06vkp7YxPlt5I+coRMRoWlKQuUsFnALhKiMK1BxSa6y9byN8pzaHs9oFy1y6KSQ1+7ioDlbQOkUNJVlSqfmPOhv/Tq+SnthenV8lPbAmFEOpLcjiYW9Or5Ke2F6dXyU9sCYUHUluGJhb06vkp7YXp1fJT2wJi1Y5SDxjXZhApyfcKsvyssTFcVAO/xiX0hO92nf+sQ2yemTKWtRCUoSpROAASCXjE5I8obQpclCZ6bQpRs99LywxmSbUuYh5aNEBcpGIJoz1i5RluWJPc3npCd7tO/9YXpCd7tO/wDWMdZcuTSuyXp/CTF3VyAlHFK5qb7Xb6wGSLySAkAlQLxzLWX7VJnzkoSFS87LRLoAAoSUTVoWpqJXeLK1FChrEPC9wozZekJ3u07/ANY6MoTvdp3/AKxncm5UnzVWVSriUTBOCkpTVRllQQtyo3AUgG5UgkgktGigo9woec+XnFk/EvuTAXydySmfMl35shCc6hJRMWUrWCQ4QAmrhxiKwc8uGaRee7fU91nbRdno7bYr2DJSE+arz0hKZc/OKmrXcE1F6WoKQVUJAQUmXxkq1aTxiw1met8NtMNwgq0ri+LBOX8lJkTF3Zshac4sBEtZUpABLBYKQzCmJqIO+Qvq5vxj/bFe25JQRaVmbIUlc++JqFZwS0PMUSoppeUFpAlcZRGoJeLXkQ1ydddr4Z8WajtR22QYaSF4naYrjNVrTDn6o1ljCgb6UkhFS2AocSMIuSrTNcBKFl9K6SovVFS+PFx54q2eekIUkipLjRChQEa8McRFteVEqxSWILuy6kpNApg1O7ZF8aJankENM2aqiULxc1UomgoSdWG+IwqYpKkCWrSUVUJFVAFiBQ0ANYS7Yk3KHRSpOqrouvjt7OiJUZSTdCSCwSBgFOQm6SQSxwHUIdVuHqMNpmaQuEXipRxfS0Owg9cSInz2Ggs0BJrpDTx2jT7BHFZTS50SxB1B3K1KxxZlYbYrzrSklRAU6gpwWYFbYc1MejZBXkK8lfLFsUZa3ASUJUUsGI0aDnZhjHkfk/kS15QMu2qtCLyVgXiLq+DI92kDWRWPWvKO1JVJmFIYiXMJLAexQUxwNTtjH/2WD/09HxzP90NSom0OtE2a6FCIgZKycpJfzhZYJYElhdu141Xq78rmEUogE4UWU2tAAFxJbEkitOjr3dEO88Tqlp7Dj1Q6LcCpCi0LYh/Vo3vWleyEq1An1aWZm316a9kFFuBGJ+iUqAWghilVQQdXRE3n2leuJvEMVa2BJAfY5O+OKtSacEnW/O781GhedJ90nF9mt9mHNEk2u468j/SR5I3wvSR5I3xGbUlmEtIoQ/TR4XnKWbNjp14AbG1PBie468knpI8kb46nKB5I3wzztOuWOptbPq5u07Yqogc3uKrAPlhYzMlJUC1xYKiXYJVoqUWqwoTzAwNs+VrPZ5MyVK4ZSSWM5LSZ17RVwaHK2ZKk5xVAVM2B3JyZN5B7PGM5bv7PiovKvS39lgpP1dIEbz1RBxks0jveG3+yjZqxt20k6rb1pn/YJtOVbPaZUuVN4FSi5MpLyZTaKRcWxQC5UrNq1h3wBLyQshlyCT7aioY1SGSk1qxYkcxES2D+z8oLzQqY3ssEp+tpEq3jrjRejJvIO8eMCjJ5tC8Sv1lKz6Ng203V7elc/wCipCi36Mm8g7x4wvRk3kHePGHhexwaMlslqCUpBIdzVjohiQ9OWb1NkSS7YBRUwqAUFUB0rqXwOOmBjjiYrejJvIO8eMPl2CcMEb2P3xNOWxKrLItcoHaCXwNAVoWUthqO6HS7YkAhUwKUwBVpaXrObSYKTRTDdEBs073Y+VOqOiRPGCNb6vGJVe38Dqwb5X2lBss657MucSWxeWC+9x9WMX/Z7bpUnJqFTZiEJC5jlSgPbIGMbvKWSJk+UuUuWQlaFIN26CyklJrtYxi539j0ojRM9KuUVIVvDB98NZpp/ANdTRSLXKnyr6FpVKUDpA0aoNdTV6IHpstldQSpiq6gi8RUKSwD+1euvrrWC2RfJqbZ7OiQb0wITddQSHGDMNTUq52kxMfJx2eQksXDgGpxOONBWK6NPKpGhnZllshcmbQ412vjR3L9d3WxiQ2Cy6Iv/wAI09bg9D17YPHyc/kDs1YHHGODyaYMLOkDGgArtoceeHnyMBrydZlUK3KQsHSAJAShKwphyQkHp54KWPK8uULqZgpQ3sXqK89avzPFlPk62EhNHAomjhi3SC0dPk8S7yBUucKk6zWDPkWZFMymmYoC+l60B2EP2rTvEWPNl8k/8t4iI5Pk5dN5MgAu70fZStIv+bWjYrePHmhYeGFClmVM7H+i3fDFJIxi/wCZz+SaF8RiMDjDF5PnEuUEna48YWF7MKFKHIiz6Mm8g7x4w5OTZvIO8eMLC9hUZD57M94v5jC89me8X8xgh6CVyxuML0ErljcYlgmSowf57M94v5jHU2uYS2cX8xi6cikYzE/0/PzHdCTkfBpqa1Da+cVh4JhRnFypwIBmmpujSVieqOS5U8gHOEO5qs6v67RExyasVz4HWdtNe0dkNVk9Wu0DrV17YlhezHRkdyc5GdIbasjUFc+o98Iy51OFLkOBeU5cE06hraJUZJUapmhxrD0pzHY0OORl+97+jbsgwvYKMqz88gEqmmhai1Fyz0/VoreezPeL+YwSVkVZxmPrq+/GIV5JAJBnIBGINGoTWuwE9AMRcZdhUZT89me8X8xheezPeL+YxZ9Ho9/K+YeMPOSRThUVDjnG0Vw54MEwpIp+ezPeL+YwfyNMKpYKiSXNSXgQcno9/K3jxg5k+zGWi6S9Sd8Ts4yTzHFOuYEmTpqpiwlaqFXtGgBhKzwbhFVIA0jVy1N0W5mSF31KSsByTrepeOeiZnvdms6sO6I4ZCoyvcn+8VzaR2PHAmccJhNW456e6sWTkiZ7zvjoyTN972npgwvZhQqlM/3ivmONKdOkN8dVLnj9oem+Wix6Ime92bdWEd9FTfe9pgwvZjoU3ne8ON3jmhZ2jozxdpii2LKNMKdsWTkeZ7wduxu6OnJEz3vf0d0GF7MVGV83P94dnHPXFZFsme8X8xgkclTfe9phichq5adxgcZdgow28J4FZYSCtLhB0TxkLWeq6WHTDbEyZxYIF5SgbslaSddVEtqFcC0aCwuWmwSpqnWLxFOMoMz6gec74oW7JpvvLkBQJvFRmqSSrSJaujU4h8cKQOMtrSo3cVqBOZNQTy3brgjIlpupoMBqGyKbO1xVy0ZGMmxqsnFGiizJIJTpJmkAMSQbpLsHJYHWdsWMn5JQBeVJShTvdCioJNKg4Vug0A2RXTLGbwHF2c0dmyxdNBxTq5osxEgrZLGiUCEJYEuak164meB9hSAugA0Th0pilOQkrmUlmq3eUtZwViQWPwjn2xJZgHSobcIHKs9mmqK+DWaAkKB1NqLYU6IisiAJM1glrhYJlKRqVqWawEyRKUkkFKwNHjSpaA95PIxMVzm4ySpqQlJqSVNQ/a5KQQqWmWSzF13Qzu1CzVUdbahFezWEEgLlyQgAsyyrEvdYtR9J+po7MSNGgx8YfdGwRPETqWEWCQAUhKGIY1xFKO7tojdF4KBwLwJujYIuZPwV8X4UwVAmtEu8GCinCqcaavuipIsC0u9omK6brBiDqHM1TgdUD7ZlWyomLSoLvJJvEA0O2hpU9sXbCmRPQFIDpwqS4qSxrznfFMbdSk4xar5/YipdkMkZHKQP8ROLFJqrkqCmwq7MX1GJpeTSP2004e1sCU6q1uuRtJiZWT5ZxT2np285iWTZ0oe6Gfp++LU5VzX5+xLMoSMjlL8PPLhqqBxKSWpTBuhRhxyWrVaJ46005qpglCiQA1WTFH6ROFAKFNSABe4uJaOHJam/zE13d3HWGA2QThQADJeS1j6TPOGJT1+zrgkkR2FAALysplJq2if22b7ANIwywqBmVUAXVoi0mZpVBTdYUA1aolymFXgwXxTxZaFbyvuEdshVnFXkzMVMVIlhI5wU1OwPWtYYzPW9Qzy6p45xnqSceSMIMSDop6B3QLt6V52YwmNePFEtsdV6sX7Crg0O7sMcetowWOU5Kn8UK4qjHpPB/V+6OzToH4T3QxJ4P6v3Q6adA/Ce6NRIuWLj/VPemKk6ZpzHVy8bTdoytQGiOfEdUWrCdP6p70xAsKvLYTMVtdly2wVgVVJwqaGnPE46DQ+R6mYTgUGudM0USrW3dGWyZm86i7mXel0Tb3VepvjWoWczMBCwQg1UEpd0mgu0DN2xlCpdHUvEfSknWOaMl6ylF7cV2KrRZpmimHi9PjD3iKYeL0+MPeNBYOeLmT8FfF+FMUXi9k7BXxfhTEkCMtlKwzc7aGSgiYWczUggAhWBVtCcdkEfJbJYlAlUwZxXsJXQAbbpqe6O2tGnOdBJPFN1+2Klls0wqF0KBfFiG548y7y7O8JqzxZv09p8ft5grKNamozI2q+ZXjCzI2q+ZXjDgFbRu/WEx2jd+sel9PgMbmRtV8yvGFmRtV8yvGHMdo3frCY7Ru/WD0+ADcyNqvmV4wsyNqvmV4w5jtG79YTHaN36wenwAbmRtV8yvGJYYx2jd+sPhryAEZYCb6XucU8ZK1HquUHTHbAkZ1V0SxVV5pa0qIca1UJdqjGHZVWyk1I0T+2Eobmcnsh1hmjOKF4VUpuHv1BFAn2ddNUTGZzKaU56Y4Rx1Yylk47QWMT5EAF5gkUTghSduN7HqiHKUzhZlfbV9Iua9jUiTJE4YFQcswM2++OA1RyoKKtq5avcTiEE+rHw/dDpvEPwnuhifVj4fujs3iH4T3RvIl6wcf6p70xTnBN+ZSXit3lzFHBWJFDzgc7Yxbyfx/qnvTEE6ZprdR9vG0hOpWoDRHaOqLI6EkS2YcBMa5duqYJQpPsl6Lx1NGVVIPIOr6IkRrZZOYmPUXFVMzOPolwS2qm+MYc3/J1e3NjHfKVVee4mqmjlE3Jbu9HcXThs1dEWIqWVs3LZmpgSRgcL1d8WYvi/ZQh0Xsm8VXxfhTA+CGTOKr4vwpicdRorWhRvLqaGgvN/z+sVs4rlHeYjtc9d+axSyDrQC9CcW5jFD0kv+H5E+EeKvapaOsms5f7Pn0O9ZWMnFUS0Xw8jSZOmqIL1AwJ7ueLbnZ2xmbJltaVC8xTsAA3NGlEwc/ynwj0fhdvC0sVFTbcda0++Xqc692E7OdWlnsdc7O2E52dsczg59x8IWcHP8p8I6Xr8DLR7HXOzthOdnbDc6Of5T4Qs6P4vlV4QVX+XwCj2HOdnbDojzo2K+VXhD4cWt6ia4B2U0m+GCzoniykr3lR7BHLOFCZUTKrVUy0AMx1gu2DHHbEeWLt9N7NvdPGC1HquUA58Y5ZGztM36xTshYU7HWaPz4HVjEwAuUAvOzGC2vqwloIxOslzENjEy8ii2cfs0AN0gv1wzKtzPTXzb31YomE46ymm6KksoDF5Thj6ub4xyJSpJ+e5bhy+xpE+r+r90Om8Q/Ce6GJPBj4fuh03iH4T3RvqZy9k7j/VPemIlpVeWwmYrwkobBWBUXUec4054kydx/qnvTFSdcvzPVO63dMxRwU7tTpA52xi2GhJFyUFZqZev8QteQlDaJdgn74yypi9s7Ee3L2xprORmpjXfV+ylQ1K5WI/WMgW5CNX0dcZb0819aE4qpoZRNyW7vTFicDi1H6IninYlPLR0txSkUcChqItxZF+yip6nYI5L4qvi/CmBsEcl8VXxfhTFkdQRmsqW8CbP4IkJULxzt13wpd7K4QO9Ly/cH7X/wDEdy1apQnWlJnKDqGcAkKUEtUOoUGOMCPOLL+8q+wV4x568WE3NtRWr1w7v88z2F3sYOzVYy0X+eyDVny9LQoKFncjB5rjp4ka7I2V0WhF4UUOMkmo8Rzx5v5xZf3hX2CvGNR5JZVsTiTLUTNX7S0XbxHspfDmGusavD+tZzwvCo+mvoZfEbpB2WOMJVXEtOa9jTW/KKJQdR6hjs6oFyvKQKLJQCdl4/lgnbsmomhiGO0UPZAuX5OXS4X3nn1mOtLH2PMuvYsHLCmfND5udtm2GWjLpQCpcsADElWD4aocMjr94Pl6++G2jIilhlTKcwIO8F9UL2/ygvaIf7zpdrqX2Xq7mjQJNIAo8niH4TGtXPeaDmg8kMInDF3JRr3BuVFkKTUgXThOEsbjUnnwhtmm8Kzk6av24VqNAn8OqHZTSSsMFHRPFkpXvKsOiO2VxMLpWQVKYmUlIGxV4FyGcA88TJGZyms56ZpNpq+khGvktSKiJhYaWr96A+6kXMpvnpjBXHVhZ0qGO04xUQVMKLw/dUn/AJjkzrif2NSSp/YdQeDHw/dDpp0D8J7oYk8GPh+6HTToH4T3RtRhZfyb6z6p70xHNmG+vSV7X0hKdStQ4o7R1RJkz1h+E96YjWhV5bJXivCQlsFYE1UefXTbF8NCUdCWUrgpuk+gcZomNoq2CnTr6oxRnDlJ1fSVeEbaSOBmgpUDdNTLCH0SzBNC33xkVX//AHGI/Zy9sZL3qvpUuswjkuaCgMQWXqWV6nqTBF4HZPe7pX+P7aUpOGq7RoIRKzfsopn7zOvBLJXFV8X4UwMgnkniq+L8KYuhqKJh8u+TVrmTrSZcpJROWlQUVodkA4Alw5VjQ054D/3Htvuh9oj80ei2nNha70+cCfZCjdS4HF0afrDFTJRb/ET8GcKIfjVLJx0v9KdkUysIN5v+Ud6z8atbOKinHt2fZU3PPf7j233Q+0R+aLeS/IO0qmpzwEuWC5UFpKqVZN00PPqxjbqmSj9InjoUdZJ5PO26J7NbZSH4Van5TlscKc8JXezrr/IT8et3FpOP7P6l7zYbV/aL/NHPNk7V/aL/ADRD6VlcrsPhC9KyuV2HwjTWJxOo9ybzZO1f2i/zQvNk7V/aL/NEPpWVyuw+EL0rK5XYfCCsQ6j3JvNU7V/aL/NEwin6VlcrsPhCGVJXK7D4Q8UdxOddWVcsXb6b2be6ePfJ6gijc8csiUmbQS6TFEsJl52O3RB7DqibKiiFJYqGicJyZY3GpPPqhlnWc6zqa+r9ulQwPsirc2rqiYzKZXUjPzXEp76uNnHx13Q26KaVS2wk7pvhBLKkw56bWbx1YTkpGOoHCKiJhYVm4fvCBHHmvaf0OhHRfVBxB4MfD90OmnRPwnuiOWsGWPh+6HTTon4T3RuRy3qEslesPwnvTFedcvzPVO63fOE4Kd2p0gc7aonySeEPwnvTCmrVfXpL9r9ulOpWAbRHTh1RfZ6Eo6HbOpOamgXKS/ZCuSrG9jGIKEbZer9lN8Y3MlRMqc5UdA4zQv2Vcni/1sjFqUeVs+lv90ZL2s19/karDv8Ab5l/I5FQkp4wOihSdR5eOGqCzwJyYqpcvUfts7t3QVeCy9xGe399nXgrkfiK+L8KYEvBbI/EV8X4UxfDUriCbeBn1XsH/DR2qztDOCbW/MTqSDr2qcQYtVrkJKs4Ugpa8Sl2cXg5bZ3jaIYbdZhiUa/YLBmBfRo15Lvg4h9NjwgtpL62fGtQ4x6id0cuynoaNreheooNn3wXkWuzLICFSlOboYDjV0cMdFXynZFzzZHIT8ohdPyDCZ5CZJxLU58dmGGHbDjLkNxi7nb1atvdB/zZHIT8ohebI5CflEPp+QYTPpRI1qOJ1HDV/X/ENlIlMLyqsNuOt40XmyOQn5RC82RyE/KIOn5BhM7wTjoqas7auuKiI1vmyOQn5RC82RyE/KITsmxYSjlRBKwwJ0ThJEztOHRHLMkibxVcdVcwEhmOKsSMK68DDMs3b6b2b4p4xW/UEUaG2Vac8wzb5xeCpl52Oo0fbq2ReWGYyunh5uiDpq+jFevla4poTQaA/wClJ++sTZaKPOJrmU99XGVNBx13S26KKTLYVk/NO8Y4s/eemu7OvCDwrJ/sg7k1RzNdTgaFyjDUcemLc3inoPdAjI0xDLCShyl2SVmgoXv9IwgtN4p6D3RssnWKOTeY4bRr7BPI/rD8J70x2ZLN5eirFeFnSdStZOl9/XHMjesPwnvTEU4ovzHzTut3VMfBTu1Bzgc7ao12fukI6FqUDmptFDQOMoS/ZVgBj0eMYlSDyV6voqRGys5Tmp1256ut0rPsq5WptkYMlGyVvnxkvbo0brrFtPX9kwnYiUrTRbEt6gIGvEiDUZaRNSlaSkSwQR7482ukaiIWMqqhTfIOMk6a8UOwYyLxFfEe5MBoM5F4iviPcmNVnqZY6lbKVnlX1X202vAomqegSDoKuuwFQHpEMoSQxF2hvVkTTU3C5dVToo59EbIu27JImrvFTUZriTqbEgn/AJiA+T4pp4YPLRTseLywgslikXkCWmWFBijgJgAu1SQSpgQAWPORrLmpEwlwprySxbBsQoPqI7QRqivPtWZRprMxRdnAST8oYAbYyM5M22BU1UwJSFXbrEJSkFAdRFA2cetSytkZbxeenklV7Gm63brt50S7666G0XbJYxWneIdKtKFcVST0ERg0SlyVJSVXkKJAIFBya4OcW2MdcXohZXpzWao9iu9WErvOlap6M2kKM1YsqLRQ6SdhxHQY0UmaFgKSXBjTGakUJ1HwoUKJjBuU1KCgxWNE8WYlA/1VJ59UNkLVnGJW19WM1BGBpdFW5sQYWVEOtNH0ThJEztOHRHLNL4V7vtqr5uE4g1vv/q14QxmSyxMOfm1m8dWE9CRjqBqIpImFhWdh+8y4s5ZSrzibwb6aq+bX9fKesUUIUw4Mf9I/4qxx51xPz4O1CMcK00/7F/Jcypcr4ha9OSsasEioLP2wXmnRPQe6M7ZbwKSENhUWZqGh0npTXGgm8U9B7ovsXkcy/RSmmu65+YVyL6w/Ce9MPmLVeXWZipuGQBgpmGrrwpsiPInrD8J70w6ZL016JxX9GB1K1+19/XG2z90zR0JkqJlTXverPGmJV7KuTh0+EYNS+cavpjxuZIOanUI4MgcDm8EqoB7XRqeMGpKuSrV9DSPvjLe9V9vmdC5pUf3+RKldU11j6W/ZGkeMylKnToqxH0RI7XjSPFdj3+3yKr/Ssac7/M68GsicRXxHuTAR4N5D4iviPcmNVnqYo6hGOEtUx2K2UVNKX8J7aRc8kTM3bLQZiyo9Q2DUIAz5c2WlSE1lqOpIJ1FiWvAaKaO1BBeL+TLOlQWSkrKbrIBIJvFiaVpHOtrDrZVo9/iXXO+Tu8m0k09U+AFZDNW2cLIBCgGAqBdGpwANWEXoLpyfLE2ahRJuhRSn6t4EnmiKz2VC5aWICzib1RpG845IQHeJ2V3dmqVr5kb1byvE8TSXCBsFMhWm6u4cFYcxHj4RRtSGUWSUg1SC+Go1jlkUy0H+Id4ixOjMyyZr4UKFGstBGWCm+m8UcU8Za07giG2NCTON3NkpUolpkwkauKdEFyKYVcRPlMqvBisaJ4q0IHXeqYVnUrOVMwi8qhmIIZjUBNW5sRDGYPL0xPnM5zLe+rGbNScdYSGHVFBMxLDSlfbTvCC+WhM84nN5w19XEmywnHUFVHXFBAmMP81h72VHInH2n57HobOccCz7L9ZFZ5iXTWViP2s0nVqIZ+bCNTN4p6D3RnZImaL+ctTGbKutzgVbmxjQLWCktsPdFtkqI5XibrKNH/OILZD9YfhPemOTlIvzHMt3XjMmPgp3ag6sKthCyEeEPwnvTE8xSry6zcVM02WBgrAEU5nwo+uN1l7phhoNs5TmZ10oPBl7q1q9lWJVXdHnRWjZK+0n+EelgnNTbxX6s8ZaVEaKq6IYGPOyVbV6vpgMZb2qtHV8PeUte36sJApaNkr7Sf4RrpK3SkjAgHeBtjMKKqaS8f3wRo7IXQjXoj2r2oPpe0eeKbLKv0I+J0cYvPv+pSJng7kL1aviPcmAMHcg+rV8Z7kxrstTkx1CUR2iXeSpO0Eb4khReWGMIahxieyTwgm8i8CNpSR0EdsEcs5PLmYgfEPvgNGVpxZU8mW0285xUwgEqCg2DXg3ZEMmddCmFVBn2DE72A3xFChVYqlvKFtzraLNeOL1UXOrDmhZLk3pqeYueqve0VUpJLAOTqjS5KsObTXjHHm5onFOUqsks2XoUKFGksBeVUOtNH0T+xzna9IbZEcKSABpKc+b3NWtZNfiArF60WNKyCp6BqKIx6CIUuxISq8Ap3JqtRDnFgSwgA808oZKTap5ID3z9EVM/wBQLKgamQhhQf8ARLP3x6Ha/JqXNVNmKE8KKlEJTPUkKo7pAokE0inK8lpZQpRRakqBYI86U6hSoILDE7oxSu8m28ju2fiMIwSxSyS7R+hiBJQ2Aw/cl979sG8hlIlzEgc9JJlCobA4mmPRBn+66M2FZu1XnbN+dFwOU7s3NFqVkFEpIUmTPmqUGVLVaCQjXrVjqp2Q43eSfYovd8s7aycMT9UvkkWMgHhFfCe9MSTZenM0Riv6Ne1K1vpff1wQsViQhlJQUqIDgqKmdiRUtjHVZPQSSbzl301DjOCzGmMaoLCqHIiqIpSZYEmayQHlnCTmn0VezieuPOTLW3qtn0MD8ceqmygS1IAJBBDFRLuGYkknrjPzvJGSEJKZJK6Xkm0TQBSrG9taKrayc2qHQud5hZJ4u/CfxaMUqWunBf8A0x+eD2RlKzbKBDEgDN5ulDRLmlcYKT/JKUEoKZBKyNIG0TAEmjsb9de6LEjyeRJWDKkAukBRXOWpnOkAFKOzGKo3eSZZe7zZW1nhTdf/ACl8GUYPZA9Wr4z3Jhs6wtMATIlGXR1E6Q20b+uyCMmQlAZIAGLCL4WeF1OVGNCSFChRaSFFC15KQuo0TtGHWIvwoTSeoUqAVZCVqWk9LjxhpyOUsVqF12JAdthL6ufV0VGgjhEQ6cSOFFeyWFEviiu01MSWlSgl0AEukMXwKgCabASeqG+ZS/do+QeERWizISHTJSovgEp31iaSRIGoytaChKvNi5AN1lAigJFRSpbqMGLHNKkBSk3SXoxGBIBY1DhixqHrATMzvcS9VDJQTXHCZ/XPBfJqVCWL6QlVaJSEgV2AkdsSGZnPq5SvmMLPq5SvmMH8qzVJUi6tKQaVVdq6dLA3gzhufdKtNoehktzpU4rT2q06IyxjWTjXQUrFqKlXUzefVylfMYWfVylfMY0pE/bK3K69dISRP1mV1BXPz7WifSe5DByZrPq5SvmMLPq5SvmMaIi0bZPyr/NEhE6tZWtqKxq2va0HS5DByZnPq5SvmMLPq5SvmMabhmwlP0qZt0d4bZLw2qxbowfsg6T3DByAZc1LB5kx6OxO/DxjpmJ94v5jSo/h2OerVB1JmtUS36VbRzbH7I4DObCU/Sojuh9PkeEBy5iWDzFjB6nram2njDkqQf2ywKYkuMSdVaN1vBrhv5X+rGuvd2xPKdheZ9bYdTwdMMJnUqSxJmrxoLxdsHwx1xzOIc8KtqNU1xfV0b+qNNCg6YYTNlaPfTNe3qhpmJ94vDlHHZhXsgiqbN85uhSbjO14bDQp42NX/wCItPP2St6vCsQh7dadnT8zLLSxcKZrNVM1n1cpXzGFn1cpXzGNKoz9QlatasWrq2vHAqfyZT19pXM3s9MS6T3KsHJm8+rlK+Yws+rlK+YxpUqnuHTKarstT8zaPRDkrnNVEt//AJFGv2cHSe4YDMZ9XKV8xhZ9XKV8xjTpXN1ol/aK5v5fTu3JK5utEvqmKP8A44Ok9wwGYz6uUr5jDkT1cpW8xpErnPWXLA5pqj/44tQdJ7hgBWWlpCpd5BU7p4xDgsSmgN57opTVtiObZpV4nzWYTeIcAdN4aeBc89DTCJbfaAopuTUhn9spY0ZVBpNXRNC8VlqJUo55IBJIAnrFHcUu0ps2QWeU5Py/OTTOSdnBV378/wAEmal3T/hJrEhwAmr3i50+l/iEdVLlhv8ACzKvQJFGdNdNsFHfEMwnVPGAHr1c7+xqLAHZ2qaSovnwKksJ5Arq4jtQU5zF2JblNRxs8oH/ACk18aADnakxoddlpdrJOrQsEigI/mYUBiKa5Zp4HRPVqHOgmJgvi8PgK8K7mp1prjjSgEJyQVRNcQHGZm69taNTS2GG5qWG4Gbt18+Ol/VIYZlf8x/3Bv4kJUz+f/3KD/RCxoWJFmTNSgaMqaAdV0nsKolFtp6ub8v6xRMzHhxX+ZhV6aEdlKDm9aS1WZY19KYMaDEi755/Lm/L+sc89x4Ob8vO22KxUj95X8ydpPJ/pocZkv8AeFYvxxuwwh1Q6osG1mvBzKFuKC/OGVh0tjEtnnXg91SfiDE9sQyrZLAbOg85UHh3n8v3id8GJBVA5SEecvpPeZn9rN8druF2jvjqiUCTsn7p+v8ArqiNVo4e9nE3Nt8Ndutcu3Xe9W88Ri0TPfJHRNQe+R2xRYUWLzfBot5J4c/0rvX88iyczi06o2T9r4aj4xxeZ2T67BPGDYAf1jEKbQt6z0gFg4mJJG0jgBXx1RYVMTqtahT+XsZ+J1xfiW5nqNmGS9c9UDAT8MNXRj164eRK0S07mDTtROI8RHFTE/vSh9n+SHZ5LAecmmJ4Nz06DbmgxLcKjUmUdU7XiJ427YaESTRp9T/PGvadUKZOT+9qGFOC+9GuFn0fvZ3yvyQVW4VLfmCP4/tF/mrFhCWAAwFNvfFWXlCUABnklhiVBzzlmEPTb5RwmJ3wVQVMvKu1vPhRtsP4PavcPGNbcGwboVwbBuirpEMBkuD/AIuzn/SGTbraJL84AHYY2FwbBuhXBsG6Do8hgMQCr+GE6v4e2NvcGwboVwbBuiPQ5F0+TEur+GOOr+HfG3uDYN0K4Ng3QdDkOnyYh1fw7zCSVPW63XG3uDYN0K4Ng3Qf8fkOnyYx4Txs7g2DdCuDYN0Po8jwGMeE8bO4Ng3Qrg2DdB0eQwGMeE8bO4Ng3Qrg2DdB0eQwGMeE8bO4Ng3Qrg2DdB0eQwGMeE8bO4Ng3Qrg2DdB0eQwGFnywa3AoviWwbCut4qz3HFswUWppIAfZzao9EuDYN0K4Ng3QlYNPUSs6PUwWUUKISJaQGNWYUZqvEmTwQ7hYw45SX5xd++NzcGwboQQNg3RLpPceA//2Q=="/>
          <p:cNvSpPr>
            <a:spLocks noChangeAspect="1" noChangeArrowheads="1"/>
          </p:cNvSpPr>
          <p:nvPr/>
        </p:nvSpPr>
        <p:spPr bwMode="auto">
          <a:xfrm>
            <a:off x="307975" y="-1638300"/>
            <a:ext cx="2647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://ecoclubrivne.org/wp-content/uploads/2014/12/Light-post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01" y="2708920"/>
            <a:ext cx="2647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coclubrivne.org/wp-content/uploads/2015/05/CAM002941-206x2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74" y="980728"/>
            <a:ext cx="2664296" cy="297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5335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Розвиток місцевої політики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51520" y="1268758"/>
            <a:ext cx="8784976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just">
              <a:buSzPct val="130000"/>
            </a:pPr>
            <a:r>
              <a:rPr lang="uk-UA" sz="2800" dirty="0" smtClean="0"/>
              <a:t>Створення револьверного фонду у м. Славута. Досвід представлений на семінарі у Одесі.</a:t>
            </a:r>
          </a:p>
          <a:p>
            <a:pPr indent="-342900" algn="just">
              <a:buSzPct val="130000"/>
            </a:pPr>
            <a:r>
              <a:rPr lang="uk-UA" sz="2800" dirty="0" smtClean="0"/>
              <a:t>Тренінг </a:t>
            </a:r>
            <a:r>
              <a:rPr lang="uk-UA" sz="2800" dirty="0"/>
              <a:t>для муніципальних енергоменеджерів щодо врахування вимог </a:t>
            </a:r>
            <a:r>
              <a:rPr lang="uk-UA" sz="2800" dirty="0" smtClean="0"/>
              <a:t>Енергетичного </a:t>
            </a:r>
            <a:r>
              <a:rPr lang="uk-UA" sz="2800" dirty="0"/>
              <a:t>співтовариства у своїй </a:t>
            </a:r>
            <a:r>
              <a:rPr lang="uk-UA" sz="2800" dirty="0" smtClean="0"/>
              <a:t>роботі.</a:t>
            </a:r>
          </a:p>
          <a:p>
            <a:pPr indent="-342900" algn="just">
              <a:buSzPct val="130000"/>
            </a:pPr>
            <a:r>
              <a:rPr lang="uk-UA" sz="2800" dirty="0" smtClean="0"/>
              <a:t>Участь у більше ніж 30-ти та організація більше 10-ти заходів місцевого та національного рівня (семінари, семінари-практикуми, виставки, прес-конференції, фестивалі, табори та </a:t>
            </a:r>
            <a:r>
              <a:rPr lang="uk-UA" sz="2800" dirty="0" err="1" smtClean="0"/>
              <a:t>ін</a:t>
            </a:r>
            <a:r>
              <a:rPr lang="ru-RU" sz="2800" dirty="0" smtClean="0"/>
              <a:t>.)</a:t>
            </a:r>
            <a:endParaRPr lang="uk-UA" sz="2800" dirty="0"/>
          </a:p>
          <a:p>
            <a:pPr indent="-342900" algn="just">
              <a:buSzPct val="130000"/>
            </a:pPr>
            <a:endParaRPr lang="ru-RU" sz="2800" dirty="0" smtClean="0"/>
          </a:p>
          <a:p>
            <a:pPr indent="-342900" algn="just">
              <a:buSzPct val="130000"/>
            </a:pPr>
            <a:endParaRPr lang="ru-RU" sz="2800" dirty="0" smtClean="0"/>
          </a:p>
          <a:p>
            <a:pPr indent="-342900" algn="just">
              <a:buSzPct val="130000"/>
            </a:pPr>
            <a:endParaRPr lang="uk-UA" sz="2750" b="0" i="0" u="none" strike="noStrike" cap="none" baseline="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7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78333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Розвиток місцевої політики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122" name="Picture 2" descr="http://ecoclubrivne.org/wp-content/uploads/2015/05/DSC_07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312767" cy="3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rcy;&amp;iecy;&amp;vcy;&amp;ocy;&amp;lcy;&amp;softcy;&amp;vcy;&amp;iecy;&amp;rcy;&amp;ncy;&amp;icy;&amp;jcy; &amp;fcy;&amp;ocy;&amp;ncy;&amp;dcy; &amp;iecy;&amp;kcy;&amp;ocy;&amp;kcy;&amp;lcy;&amp;ucy;&amp;bcy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rcy;&amp;iecy;&amp;vcy;&amp;ocy;&amp;lcy;&amp;softcy;&amp;vcy;&amp;iecy;&amp;rcy;&amp;ncy;&amp;icy;&amp;jcy; &amp;fcy;&amp;ocy;&amp;ncy;&amp;dcy; &amp;iecy;&amp;kcy;&amp;ocy;&amp;kcy;&amp;lcy;&amp;ucy;&amp;bcy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rcy;&amp;iecy;&amp;vcy;&amp;ocy;&amp;lcy;&amp;softcy;&amp;vcy;&amp;iecy;&amp;rcy;&amp;ncy;&amp;icy;&amp;jcy; &amp;fcy;&amp;ocy;&amp;ncy;&amp;dcy; &amp;iecy;&amp;kcy;&amp;ocy;&amp;kcy;&amp;lcy;&amp;ucy;&amp;bcy;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TEhQQExISFRIXFBsXGBYXFBgVFBcVFRYWFhgVFxYeHCggGB4lGxUUITEiJSkrLi4uFx8zODMsNygtLiwBCgoKDg0OGxAQGywkHyQsLCwsNCwsLC8sLSwsLC8sLCwsLCwtLCwsLCwsLCwsLCwsLCwsLCwsLCwsLCwsLCwsLP/AABEIAPAA0gMBEQACEQEDEQH/xAAbAAEAAwEBAQEAAAAAAAAAAAAABAUGAwIBB//EAEsQAAIBAgMCCQYKBwcEAwAAAAECAAMRBAUSITEGEyJBUWFxgbEjMjSRobIUM0JTcnN0gpLBByRSYqKz0RU1Q0RjwvCD0uHxFiVU/8QAGwEBAAIDAQEAAAAAAAAAAAAAAAMEAQIFBgf/xAA9EQACAQMABgcGBQQBBAMAAAAAAQIDBBEFEiExcbETMjM0QVGBYXKRwdHwFCJCUqEjQ2LhFQaCwvEkRLL/2gAMAwEAAhEDEQA/AP3GAIAgCAIAgCAIAgCAIAgCAIAgCAIAgCAIAgCAIAgCAIAgCAIAgCAIAgCAIAgCAIAgEKvm1BNj16SnoNRQfVebKEnuRBO5ow600vVEf/5Hhf8A9FP8U26GfkRf8hbfvR2pZ1h22LXok9HGLf1XmHTmt6ZvG8t5PCmviiaHFr3Funmmj2bywmnuPqMCAQbg7iN0wmmsoyV2bZutEaRyqh3Do6zKl1dxorC2v73mspJHbKMSalJXO83v3EiSWtV1KSk95lPKJksGRAEAQBAEAQBAEAQBAEAQBAEAQBAK/Ns5o4ZdVVwt9y73bsXf37pvCnKe5FevdUqCzN45mIzT9INRriggpr+03Kftt5o9stwtEuszhXGmpvZSWOO/7+JVrhMfi9pFeop/aOmn3AkL6pLrUqfkU+ivbra9Zr27EWGH4BYg+c1FfvEn2Lb2zR3UPAmjoOu+s0iWP0f1Pn0/Cf6zX8WvIl/4Cf718DnV4B1x5tSk3aWH5GZV3HxRFPQNZdWSfxIi5HisO2oqypflMj8kjrsb25tsr31eDtptb8Gtvo+7oV4t5Uc7cPYaPLMxagNLbaZUsP3WClrdhsf+Xnm7O5dLMXu2nqG3Da9xDSiSDUc3dgSSea4lOTcm5S3s2hT/AC60t7NDwWv8HB6Wa3Ze3jedvR6aoLizFJ5iW8vEggCAIAgCAIAgCAIAgCAIAgCAIBiuFfDcUiaOHs1QbGqb0Q9A/ab2Dr3S1Rt9bbLcca+0oqeYUtr8/BGcybgviMY3H1WZUbaaj3LP9FecdewdF5POtCmtVHOt7CvdPpJvCfi974G/yfgxh8PYrTDOPlvymv0jmXuAlOdac97O9b2FCh1Vt83vLmRFwQBAEA516IdWRtqsCD2GazipRcXuZhrKwV+HyZVILEvbcCABuI29O+U6VhCEtZvIe1YZDzPLlFMsjG3m2vfnsRq5ufmMq3FrThBzi9n34iWXHVRETN6tJQLUdAFgoDbh3+2RRv6sEkksEb1qa24NFl2JNSmtQhRqFxpbUCDuN52aTm45msPyN4yUkmiTJDYQBAEAQBAEAQBAEAQBAEAQD8/4d8LCCcJh2N91R13g/NqenpPd0y5b0P1SOHpG/a/o0t/i/kjrwP4EhQtfErd960juXrcc56tw7d2K1xn8sTNhoxRxUq7/AAX1N3Kh2yJmmNFGk1UgsFtcDftYDZ65JRpupNQXiRVqqpQc34HzLczpVxqpuD0jcw7RM1aM6TxJGKVenVWYMmSImEAQCHjsxSl5xu37I2n/AMd8rV7qnRX5nt8jGTO4/N3qbPNXoHP2nnnFr31SrsWxGMlzk1IPhgp3HV7xnTsoKdsoy3beZlFbnvBIVqTLTqutTmLG6n9xgBsB6vbulq1tqNCevjPHw4FS6tnWpuKk8/ewyPBjPKuArHDYgMKWqzKdppk/LXpB3m2/eOvr1aaqx1o7ziWt3O0qdFV6vL28D9TpuGAYEEEXBG0EHcQZzj0yaayj1BkQBAEAQBAEAQBAEAQBAMzw64QfBaOlD5apcL+6PlP3XsOs9Rk9Clry27jn6Qu+gp4XWe76lL+j3gxsGNrC5O2kp5h86es83r5xaW4rfoiVNGWX96pve76n6BKZ2xAKfhb6JV+776y1ZdvH78CpfdhL78T85o1WUhlYqw3EGxHfPQyipLDWUecjJxeYvDNVlHDEiyYgXHzijb95efu9U5dfRvjS+B1bfSTWyr8TVDMKZp8cHBp9I29Vu3bunHrPoU3U2YOtCpGa1ovKKLH5+zcmnyF6flH+k4lxpGctlPYv5/0HIpy19p3zmt52swfJgGu4PfEL2t7xnotH9gvXmbrcWUumTO8MODYxVPUoAroOQf2hv0N1dHQe+T0azg/Yc/SFkriGV1lu+hSfo9zsgnBVbgi/F33gjzqZ9pHYR0SW5p/rRz9E3bT/AA9T0+aN7KZ6AQBAEAQBAEAQBAEAQD4xttO6AflmCpHNMxao1zQTb/0lNkTq1G5Pa06En0NLC3nnYR/G3Tk+quXh8T9TAtsG6c89EfYAgFPwt9Eq/d99Zasu3j9+BUvuwl9+J+bT0Z5sQCXltQh9IJAbeAdhsLi459olS9t6dek41FlG0a06W2DwWs+d39tG3runF7Nn8netKzrUlN7xeUyyLwDX8HfiF7W94z0Oj+wXrzJI7iyl02EAwHD3KjSqJjaXJJYarc1QbVfvtY9YHTLttPWWozzmmLd05q4p+vHwZssnx4r0adYfKXaOhhsYdxBlScdWTR3Lauq9KNReJNmpOIAgCAIAgCAIAgCAZ3h7mHE4KoQbM9qa/f8AO/hDSahHWmilpCr0dCT8Xs+Jx/R3lfE4RXI5dXyh+ifMH4dv3jM3M9afA00bR6Ogn4vb9DUSA6AgCAU/C70Sr9331lqy7eP34FS+7CX34n5rqnozzY1QCRl7eUXv8DIq3UZpPqluTPnume9y4LkdzR3d168xOWXxANhwd+ITtb3jPQ6P7BevMljuLOXTYQCLmmCFak9FtzKR2HmPcbHum0JaskyG4oqtTlTfijK/o7xJHHYZtjI2oDoPmuO4hfXLN0s4kjjaDqOOvQlvTz8mbSVDviAIAgCAIAgCAIAgGC/SXerUweEB+MqG/aSqA/xPLdtsUpHI0pmcqdLzZu6aBQFAsAAAOgDYJUOslhYR6gyIAgFLwx9Dq/d99Zasu3j9+BUvuwl9+J+Y6p6I84NUAk5e3lF7/AyKt1GR1OqXQM+faY73LguR29Hd3XrzF5yy8LwDZcHPR07W94z0Oj+wXrzJ4bizl02EAQDGKnE5ts3VlJ/EpJ/jp+2W861Dgefx0Oldm6a+X1Rs5UPQCAIAgCAIAgCAIAgGJzlNedYRTuWjr7/LHxVZahsoS4nLrLWvoLyWeZtpVOoIAgCAUnDP0Ot93+YstWXbx+/AqX3YS+/E/LNU9CedGqAScvbyi9/gZFX7NkdXqsvUOyfPtL96lwXI7Gju7r15n285peF4Bs+Dfo6dre8Z6Gw7BevMsU+qWkuG4gCAZThOtsbgnG8vp7gyf95lmj2ckcTSK1byhJeeP5X1NXKx2xAEAQBAEAQBAEA54ippVm6BeR1p6kHLyNoR1pJGYxlO2cUG6cKw/Czn/dLaf9F8Tmzji9i/8WauQHQEAQBAKPhsf1Kt93+YstWfbx+/AqX3YSPypFJ3TvtpHniRTpAb9vhNHNg85c3lF7/AzW47NkVbqM0NM7J4DS3epenI62ju7r15nq85pfF4BtODXo6dre8Z6Gw7BevMs0+qWkuG4gCAZ3hNT1YjBD/WJ/Dpb8pPReIy4HJ0hHWr0F/ly2l9Te5YdBt7AfzlOE9aUl5PH8I7DWEjpJTUQBAEAQBAEAQCPjx5N/onwla8Wbea9jJKLxUjxKDHek5fiOnjKTdrUyR7UaT2VXpbbPsT+G8p3cNS6g/a18VsNPNiwIAgEXH5jToi9RwOgb2PYN5mG0t5sot7jFcJeERrU2pKummbXvtY2YEdQ2gdMms55rxwQX9PFvJv72mUvO8eYPuqAcMubyi9/gYuOzZHW6jNHROyeA0r3l+nI6mjn/8AHXrzPd5zi9kXgZNtwZ9HTtb3jPQ2HYL15lql1S0lwkEAQCkzBNeNww+bp1ah79KD2mSxeKcvQ59eOvd0l5KT5In5a+oO3S59VhacrR8+kU5+cn8jr11qtL2EydAgEAQBAEAQBAEA81FuCOkW9c1nHWi4+ZlPDyZiqC1BgPPoutdRz+TYMyjtAYfenL0HW2Soy8Pn9GS6UpZiqi9j+H1RqFa4uNxnWIU8n2AVHCjGvSohqZsxcLe17Ahjs9U1m8I3pxTe0wVSoWJZiSx3km5PfIC1jBHxnmH/AJziWrLt4lLSXdpenMrNU9CeTGqAcMubyi9/gZi57JkdfqM02HPJngdJ95fpyOno7sF68zreUC8JgG24Mejp2t7xnobDsF68y3S6pay4SCAIBSVG8piK/UtBPugsxH3nI+5K2kK/Q2z83zf+iO0pdJcym/DC9Ftf8vHoWGVJamvXc+2Q6Mhq20fbtLdw81GS5fIBAEAQBAEAQBAEAz2Ibia5bmvftVt/tv6p5mrJ2l65eD2+j3nUgumoY8S7wlMKiqPNAsv0fkjuFh3T0ykpbV4nKUdVavkdoMmf4a/EL9YPdaaVNxLS6xiZAWSPjz5Nu7xEt2XbxKOku7S9OZT656E8mNcA45c3lF7/AAM1uuyZpX7Nmpwp5I7/ABngtJ94fpyOho/sF68ztKBeJOC5+785HMsUPEnYLP2oNxekNT6NzC+02PaTvne0fNqgvXmXoUk47DUZdmtKsOQ23nU7GHd+YnQUkzSUXHeTpsanwwCgxpuy0l26Tt63Y3Y+sn1mec0nXdeuqUfDZ6/6L9pSVKnrP7/9l9TSwAG4C3qnoIQUIqK8Ci3l5PU3MCAIAgCAIAgCAIBV59hrqHG9d/0T/wA8ZyNL2+vTVRb48i5Z1NWWq/E5ZFjv8Jjt+T2dEi0TeZXQy9Pob3lDH9RepczuFAz/AA1+IX6we600qbiWl1jEyAskXMj5Nu7xEt2XbxKOke7S9OZR656E8mNcA45e3lF7/AzS67JmtfqM1mBPIHf4zweku8P05F+w7Bep3vKJcJWC5+785FULFDxIuO8893hO3Y9gvXmdSl1TgrEG4JBG4jYR2GXCQ/T8AxNKmSbkopJ5ySolhbim95yzLGcWuzzju/rKV/dq3p7Os931JqFHpJewr8loXYudy+8ZydE0HOq6r3LmWruerHVXiXk9Ic4QBAEAQBAEAQBAEA+MtxY7jMNJrDCeDKZhhjSe2229T1f1E8hd28rarhbt6f35HboVVVht9S7yrMRUGk7HG/r6xO/YXyuI6susv59qOdc27pPK3EDhr8Qv1g91peqbiKl1jEyAskTNT5Ju73hLdl28SjpHu0vvxM5rnoTyg1wDlgW8oO/wMjuuyZrW6jNflp8mO0+JnhNJd4fpyLtj2K9SVKJbyScDz935yKoWbd7yPjfPPd4Tt2PYL15nVo9Qjy2Sn6RRxS06FNm+bWw5ydImbi5hQp60vT2laFKVSeEUjO1V+libAcw6uyeVnOpdVvazqqMaMPYjSYWgEUKObf1nnM9ZbUFQpqCORUm5ycmdpOaCAIAgCAIAgCAIAgCARsfhBUXSd/MegytdW0binqv09hLRqulLKMpWRqb2N1ZT/wAIM8lOFS3qYeySO5GUasM70z7nWZGtQCEcsODcbiAGF7cx2idy20nGotSrsfn4P6FGdm4S1obUZydAiIWcHyL93vCW7Lt4lHSPdpffiZjXPQnlBrgHHBNyx3+BkV12TFXqM2WUnyQ7T4meF0j3h+nIt2fYr1JkolrJJwR3935yOoWLd7zhjPPPd4TtWPYr15nWo9RH3D4Uv1Dp/pFzeworG9+X1LdOk58C9Ls2kEk2AUDqGwACefrVqleeZbX4f6LcYRprYaLKsBoGpvPPsHRPRaOsegjrz6z/AI9hy7mv0jwtxYTplUQBAEAQBAEAQBAEAQBAEAiZhgFqix2MNzc4/qJUu7OFxHEt/gyajXlSeUZTHYRqZ0sOw8x7DPK3FtUoS1Zr18GdyjWjVWYldWoA7dxktvf1aOzevaZqW8J7dzKjO8K3EuFBY7NgFz5w5p6HR2k6Eq0XJ6vH6nG0lZ1fw8lFZ4fQxjGxsbg9B2H1T2EZKSzF5R4yUXF4ksMa5kwcsI3LHf4GRXXZMVeoza5KfIr2n3jPCaR7d+nItWnZL1J0pFkl4Mb+785DUmkdKzsq09qjhe3YdfgwLajt6uabK+qRp9HDZzO/Qs1TjiW0mUKZYhVFzzASrCE6ktWKy2WJyjBZexGlyzKxT5TWL+xezr656ax0dGh+ee2XI5FxcupsW4sp0yoIAgCAIAgCAIAgCAIAgCAIAgHOtRVxpYAg8xmlSnCpHVmso2jOUXmLwzP4/g6d9I3H7J39x5++cG50O1tov0f1OpR0it1RepQ4iiyGzKVPWLf+5x6lKdN4mmuJ1KdSM1mLyQ8RQVxZlVh1gHxmaVerSeacmuDwKlClVWKkU+KyV9XI6B/wwOwkeBnRp6dvof3M8Un8ijPQdjP+3jg2uRxp8G6ANwrfiMln/wBQXs46smvgiGX/AE9ZP9L+LLTC4RUUKo2DrJ3zm1bqrVlrSe0kp6Fs6awo/FskooHNIHJvey3TtqNPqRS9DvTUk2AJPQNpiMXJ4SyySTSWWXGByN22vyB629XN3zqW+iatTbU/Kv5OfWvoR2Q2v+DQYTBpTFlHaec9pnft7anQjiC+pyqtWdR5kyRLBGIAgCAIAgCAIAgCAIBW5xmZommq0+Mao+kDUE22vvIMkhDWzl7ipdXLo6qjHWcnjfgjPndSmyCvhmpo7BA4qK4DHcCBtHbNuiTT1Xkhd7Upyiq1PVTeM5T2su5CdEQBAEAQDxVpBhZgCOgi4msoRmsSWTMZOLyngrcRwfot8kqf3Tb2G4lCpoq2nuWOBchf14eOeJAq8E1+TVYdqg+BEqS0JH9M36r/ANFmOlpLrRX38Tl/8Tb54fgP/dIv+Dl+9fD/AGSf8sv2fz/o60+CvTV9SW/MzeOhF+qfwX+2Ry0q/CP8kyhwdpLv1N2mw9lpap6It478vi/oV56QrS3YRZ0MMibEVV7BaX6dGnTWIRSKk6kp7ZPJ1kpoIAgCAIB4aqAQpIBO4E7TbabDngxlLYFqgkqCCwtcX2i+645rwMrOD3BkQBAEAQBAKLhF8dg/r/8AbJqXVlwObfdrR975Hzhl8Sn19Pxih1nwY0p2MfejzJ+OzilSYU2YlyL6VVna3SQoNu+aRpyksos1rulSlqSe3ySbf8HrCZrSqIzo9wl9QIIZbC+1SLjd0TEoSi8MzSuaVWLlF7t/mvQhjhRhrX4xgDzmlUC/i02m/QT8iBaTtms62zg8fHBPxWYU6dPjncCnss2+992m2+/VNFFt4RZqV6dOHSSewjYXPqNRxTDMrt5oem6arfs6gLzZ0pJZIqd7SnJQTab3ZTWfid8yzOlQCtVYqGOkWVmJNr2soPRNYwctxJXuKdBJzeM8XyOGBz6hVfikcl7E2NN12Debsom0qUorLNKV7Rqz1Ivbwa5ol4XGpULhGuablG2EWYbxtG3umri1jJNTqwqNqL3PD4nvFYhaaNUc2RQWJsTYDaTYbZhJt4RtOahFyluRVLwqwuy9UqDuLU6irt/eKgCSdDPyKi0hbv8AV8U0vjgn5hmVKioeo4UE2GwsWJ3BQLk900jByeEWKteFKOtNnDA57RqvxSswqWuFdGpsR0gMBfumZU5RWTSndU6ktVPb5NNczniOEVBWZNTM6sVZUpu7Aix2gLu2jbu9UyqUmsmsrylGTjnLW/CbO+FzmjUpPXR7omrXyWDLoF2BUi4Nua0w6ck8M3hc05wc4vYt/sx7DvRxiNTFZTemV1g2I5Nr3tv3TVxaeCSNSMoa63YycP7Zo8XSq6+RWdUpnS3KZ76Ra1xuO+026OWWvIj/ABFPVjLOyWxep6zHNaVDRxr6dbaV2E3Y82wG3bMRg5bjarXhSxrvGdiK/N6KVsRSppWNPFUVNVORrXQ/k21A2Bvu3gzeDcYttbHsIayjUqxipYmtq2Z2bvvac8mFOliq1N6/G4yqqs44sooSmtlsNoGxuknbMzy4JpYSNaOpCtKLlmbw3sxsX35mhkJdEAQBAEAQDPcKnK1MIyqXYVtiggEnTuudgk9FZUs+RytJScZ0XFZetu9DxmFPEYni6Zw/EoKiuzNURti8wCk7ZmOpDLzkxXjcXOrB09VJpttp7vLB2ykfr2NPQKI7tExPs4+pta99r/8AbyI7D9Zx3Xh1J7dBmf0R4muMXNf3VyZIym39nLqtp+Dm991tJvNZ56XZ5kltj8AtbdqlSg/V8sB+eQ7ew2kv6p8CnFZo2yf7lyZacLh6Gef4bS9ur+kjofq4Mt6S/tP/ADieuEO3EYJf9Zm/Cl/zmKfVlwN7ztqK/wAnyPmJ/vKj9nf3oXZPiYqd+h7r5nzgv8ZjftTeAirujwFj163vsm8JvRMR9S/uma0uuuJPe93nwfIg5lb+zGva3wUb+nQLe202h2vqQ18fgnn9vyIBB47KQb/FPcHpFBfbN11Z/fiQSz0tsn5PkifwhH63gDz8ZUF+optE0p9SRYul/Xov2vkfODK/rGOPPx4HqX/yYq9WPAWi/q1X/l8iv+XnA5uLB7zQe838Kf34kC69wvZ/4stsn/u6n9lH8uRz7V8SzQ7pH3fkUP8Akcr+1UPFpN/cnwZTfd6HvRPPDU8ZiU6KDUR/1K9S5/gpr+KKGyPHP8Gb9a9Vf46vxb+iLpR/9sfsI/nGRf2fX5Fr/wC5/wBnzKXg+deY/CPnqdZh9BKi0k/hQHvktTZT1fLBWtvzXXSfuUvgnhcjeSodcQBAEAQBAKLhF8dg/r/9smpdWXA5t92tH3vkXshOkZagK/w3GcSaQ+K1cYGP+HstpI65Zer0cdbPicSCr/ja3ROP6c5z5ewkJl9VTiq9VqRZ6NrIGAGlTzEmauUWoxj5liFCrF1KlRptxxsz4J+ZCyrg9Rq4NGYPqane/GPa+2x03091pvOrJVHxK1tYUalpFvOWvN8txzGKarRy2o3nGuAdlvN1Lew7I1VGU0vIKpKpSt5S36y+ZZcL/wDKfbaX+6aUP1cGWdJbqXvxPuc7cdgR0ccf4BEOzl6Gbnbd0V73IYn+8qP2d/emF2T4manfoe6+ZX5Pk9GvVxjVaeojEsAdTDZYHmIm86koxjjyILa2pValVzWfzPzOaAph8xoamNOnqCBiWKq1O+m522EzvlCXmapONGvTzsjnGeB6xXB6j8B44BxUWgKoPGOw1qmschiVtcbrQqsukx7TNSzpK111nKjne96Wd248Y7EVatXLKiGmKz0qjXYEpc0lLXAIPTMxUUpp7jWrOpUqW8o41mm9u7ciyfLcTUr0KtZ8NppMWApq4J1LY+cT1SLXgotRztLfQV51ISqOP5X4Z+Z94M/H477QPdir1Y8Da07Wr73yK4/GZx9Uv8h5v4U/vxK/67jgv/yz7lnB6g2CSqVfWcOGPlqoF9F/ND27rWiVWSqNe0UbSk7ZSec6vm/LiRv8llf2qh4vNl158GaPu9D3onjH8vDfCfnswRwf9NX4qn/CgPfEdktXyRmp+aj0n7pp+mcLkSeEGLNLGV6i+d/Z1l+m9cqn8TCa01mCXt+RvcT1K8mt+ps4t7CThcIKWOwtEbkwJX8LKLzVvNNv2ksIalxCPlD5o1cgOgIAgCAIAgFPnmHZquFKqSFrXYgbhbeZLTaSlnyKF5TlKpScVnEsv4FxIi+Z5mfD4qvVNKq9OsqWammsqUXSQyjb3yfZOCWdqOV+a3uqlRxbjNLcs4wsbTxhKFSo+LxBpui1KQRFYWqNpQi5Xm27ok0lGOdwpRqVJ1ari0pJJJ79i8jllmPqU8MlD4JiTUWnpvoUJq28+q4HdNpxi562sjS3rVKduqXRSyljcsczw+U1aWGwlkLvQqio6KRqIJYsF5iRqhTi5y9ph21Wnb0sLLg02l/ODrmFZsU+HRKNdFp11qu9SmaYAS+wX3k35piKVNNtrdg3rSldSpxhGSSkpNtY3Egq9XHo4p1Fp0UdS7LpDO2zkftC3PNdkaeM7WS4lUvFLVaUU9r8W/I64jDucfSqBToFBlLW2AltgvMJro2vabzpyd3GeNmq0V+XYl8PVxOrDYlw9dnUogKldg3lh0TeSUlHatxXoznRqVM05PMsrCX1PNPA1moY6o1NlevqKU9hewTSt7c56IcoqUVncI0qsqVaTjhzzheO7ArY+q2EOFXB4rjDQ4q7KipcpoJ1a93PCjFT1nJbxOrUlb9Eqcs6uPDG7HmesZl9Sj8AqhGq/BlKVFQXazUwmpR8qxG6IzUtZbsmalCdLoZpZ1Fh49qwe6lR8VisM60ayU6Jdmeqhp3LLYKoO07ZhJQg03tZu5Sr1oOMWlHLbax4eBGyvMjRxONvRrVENYcqkmshtO4qDcbLbbdM2lDWjHb4EdGs6darmLaz4LPh5HTCYOq6ZhXNJ0OIQinTYeUISkygleYkndMSkk4rO42p05yjWm4ta25eO4tMrw7LgUplSHGHClbbdWi1rdN5HNp1G/aWqMJK2UWtur8jO5pl9f8As3CJTpOa1OojabcpSqvtI5tpEnhKPSSbewoV6NX8JTjFfmTXzLXPcrZcJh6FNS3F1aI2C/JQ7WPqkUJrXbftLVxRaoxhFZw4/wAEXOcrq1MzosEbiOLTW9uTem71ApP0gk2hNKk14kdejOd3F4/LhZ9G2WVfDOcxp1dJ4sYZlLW5IYve1+mwmia6Nr2liUJfiVLGzVfMvZEWxAEAQBAEAQBAEAQBAEAQCNjcYKaM+wkc17HfaV7i5jRpue/HgS0qTqSUfM7U6oO4j1yWM4yWxmji0e5uaiAIAgCAUeQYZ1rYxmUgPWBUkbGGm1x0yWo04x4FO2hKNSo2t72fAvJEXBAEAQBAEAQBAEAQBAEAQBAEAQBAEAiZq5FFyDY6fGVL6Tjbza34JrdJ1Yp+ZXY/A01wxYIurSvKttuSLm8oXNpRhaOUYrOFt8S1Rr1JV0m9mT7m2DRKPGIoV10kEbDe4H5zN5bUqdv0lOKUljajFvWnOrqSeU87y0xOLSmAXNr7hYknsA2zpVbinSSc3v8AvcVIUpTf5UecLj0qEqrcobSCCpt02ImKV1SqvEXt8tz/AJM1KM4LMlsOlDEK+rSb6WKnYdjDeJJTqwqZ1XueHxNZQlHGfHaKOIViwU3KmzbDsPREKsJtqL3PD4iUJRSbW/aiNVzeirFS/KBsRpY2PcJDK9oRk4t7Vv2Mlja1ZJSS2P2okYXErUUOhup57EbjY75NSqwqx14PKIqlOVOWrJYZ2khoIAgCAIAgCAIAgCAIAgCAIAgCAIAgELOfianZ+YlLSPdp8Ce17aPE45t6Kfor4rIr3uT4L5Elv3hcWfM99GbsX3ljSHdH6c0LTt168j7VH61T+qbxmZd8h7r+Qj3eXFHzFelUfoP4TNXvtPhIU+7T4oZF/j/aH/KY0f8A3PfYu/0e6j5k3n4j64+EWXaVve+SM3XUp+6Mk87EH/XYeoCLHbOs/wDN/wAJC62Rpr/FHzgx6Ov0m98zOi+7LjLmzOkO3fBckW06BSEAQBAEAQBAEAQBAEAQBAEAQBAEAQCFnPxNTs/MSlpDu0+BPa9tHicc29FP0V8VkV73J8F8iS37wuLPme+jN2L7yxpDuj9OaFp269eR6qelJ9UfGZl3yHuvmhHu8veR8xfpVH6L+EzV75T4SFPu8+KImWYFKhrFtVxXcbHZRbYdwPXK1pawquo5Z673NrkyavWlBQSx1V4J8zvkNMK1dRewq22kk7uk75No+KhKrFeEvkR3knKNNv8AaeuD/m1T013PgPym2jupN+c5GLzrQXlFHzgv6Ov0m98zOi+7LjLmzOkO3fBckW06BSEAQBAEAQBAEAQBAEAQBAEAQBAEAQDxWpBlKncRYzSpTjUi4S3M2jJxakvAqcwy9xSZVqVGAAASwNxcbN1//U5dzZVI0HGM5PyWz6ZLlG4g6qcope3adzlhYAVKtRlFjpNgNnMbCTfgXNJVJya8tmP4RH+JUW3CKT89p8xwZayVtLMoUqdIuRfaDbnmbhShXhVSbSTTxvXoKTUqUqecPKayeaZNWulQI6oisLsNNy2ywBmsXKtcxqKLUYp71ja/YbSxTouDabbW7buOmTUmXjtQIvXci43g2sR1SSxpyh0mssZk36GtzKMtTD3RRHoVuI+EVXVtPG3GzeDYAi/XIac/w3TVJp41tnt3IlnHpujhB7dU5ZRimp09LUa5YszGyXHKJPTNLOrKlS1ZQlltvd5s2uacak8xnHGEt/kjrwXfyRpkEMjkMCLbSS3gZJouX9Jwaw4t59Xk00hH+rrp7Glj02FzOmURAEAQBAEAQBAEAQBAEAQBAEAQBAEAQBAEAQBAEAhZxhDVpNTUgE237tjA/lKt5QlWouEd7xzJ7aqqVRTft5EwSytxAQsvwZR6zEizvqFuYW55Wt6Eqc6kn+p5/gsVqqnGCXgsE6WiuIAgCAIAgCAIAgH/2Q=="/>
          <p:cNvSpPr>
            <a:spLocks noChangeAspect="1" noChangeArrowheads="1"/>
          </p:cNvSpPr>
          <p:nvPr/>
        </p:nvSpPr>
        <p:spPr bwMode="auto">
          <a:xfrm>
            <a:off x="155575" y="-1790700"/>
            <a:ext cx="32670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3" name="Picture 13" descr="http://ecoclubrivne.org/wp-content/uploads/2015/10/35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13" y="3118874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66" y="1268760"/>
            <a:ext cx="2363485" cy="271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0001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971600" y="77502"/>
            <a:ext cx="7736573" cy="11912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200" b="1" dirty="0" smtClean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політика енергоефективності</a:t>
            </a:r>
            <a:endParaRPr lang="ru-RU" sz="4200" b="1" i="0" u="none" strike="noStrike" cap="none" baseline="0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51520" y="1268758"/>
            <a:ext cx="8784976" cy="48965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just">
              <a:buSzPct val="130000"/>
            </a:pPr>
            <a:r>
              <a:rPr lang="uk-UA" sz="3200" dirty="0" smtClean="0"/>
              <a:t>Національна конференції за результатами </a:t>
            </a:r>
            <a:r>
              <a:rPr lang="uk-UA" sz="3200" dirty="0" smtClean="0"/>
              <a:t>три</a:t>
            </a:r>
            <a:r>
              <a:rPr lang="uk-UA" sz="3200" dirty="0" smtClean="0"/>
              <a:t>річного </a:t>
            </a:r>
            <a:r>
              <a:rPr lang="uk-UA" sz="3200" dirty="0" smtClean="0"/>
              <a:t>проекту «Увімкни сонце – живи комфортно»</a:t>
            </a:r>
          </a:p>
          <a:p>
            <a:pPr indent="-342900" algn="just">
              <a:buSzPct val="130000"/>
            </a:pPr>
            <a:r>
              <a:rPr lang="ru-RU" sz="3200" dirty="0" smtClean="0"/>
              <a:t>Участь </a:t>
            </a:r>
            <a:r>
              <a:rPr lang="ru-RU" sz="3200" dirty="0"/>
              <a:t>у </a:t>
            </a:r>
            <a:r>
              <a:rPr lang="ru-RU" sz="3200" dirty="0" smtClean="0"/>
              <a:t>заходах, </a:t>
            </a:r>
            <a:r>
              <a:rPr lang="uk-UA" sz="3200" dirty="0" smtClean="0"/>
              <a:t>організованих державними органами влади (Мінприроди, Держенергоефективності, Енергоатом)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53425" y="-25400"/>
            <a:ext cx="898524" cy="6921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800" b="1" i="0" u="none" strike="noStrike" cap="none" baseline="0">
                <a:solidFill>
                  <a:srgbClr val="F35E03"/>
                </a:solidFill>
                <a:latin typeface="Arial Black"/>
                <a:ea typeface="Arial Black"/>
                <a:cs typeface="Arial Black"/>
                <a:sym typeface="Arial Black"/>
              </a:rPr>
              <a:t>9</a:t>
            </a:fld>
            <a:endParaRPr lang="ru-RU" sz="2800" b="1" i="0" u="none" strike="noStrike" cap="none" baseline="0">
              <a:solidFill>
                <a:srgbClr val="F35E0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79480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vironmental impact assessment Maiboroda">
  <a:themeElements>
    <a:clrScheme name="Ecoclub">
      <a:dk1>
        <a:srgbClr val="000000"/>
      </a:dk1>
      <a:lt1>
        <a:srgbClr val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682</Words>
  <Application>Microsoft Office PowerPoint</Application>
  <PresentationFormat>Екран (4:3)</PresentationFormat>
  <Paragraphs>137</Paragraphs>
  <Slides>24</Slides>
  <Notes>24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Noto Symbol</vt:lpstr>
      <vt:lpstr>Times New Roman</vt:lpstr>
      <vt:lpstr>Environmental impact assessment Maiboroda</vt:lpstr>
      <vt:lpstr>Звіт ГО «Екоклуб»  за 2015 рік</vt:lpstr>
      <vt:lpstr>Команда Екоклубу</vt:lpstr>
      <vt:lpstr>Менторська та фінансова підтримка інших ГО</vt:lpstr>
      <vt:lpstr>Менторська та фінансова підтримка інших ГО</vt:lpstr>
      <vt:lpstr>Розвиток місцевої політики енергоефективності</vt:lpstr>
      <vt:lpstr>Розвиток місцевої політики</vt:lpstr>
      <vt:lpstr>Розвиток місцевої політики</vt:lpstr>
      <vt:lpstr>Розвиток місцевої політики</vt:lpstr>
      <vt:lpstr>Національна політика енергоефективності</vt:lpstr>
      <vt:lpstr>Інформаційна та просвітницька діяльність</vt:lpstr>
      <vt:lpstr>Інформаційна та просвітницька діяльність</vt:lpstr>
      <vt:lpstr>Інформаційна та просвітницька діяльність</vt:lpstr>
      <vt:lpstr>Інформаційна та просвітницька діяльність</vt:lpstr>
      <vt:lpstr>Розвиток еко-активізму</vt:lpstr>
      <vt:lpstr>Розвиток еко-активізму</vt:lpstr>
      <vt:lpstr>Антиядерна діяльність</vt:lpstr>
      <vt:lpstr>Антиядерна діяльність</vt:lpstr>
      <vt:lpstr>Внутрішній розвиток</vt:lpstr>
      <vt:lpstr>Внутрішній розвиток</vt:lpstr>
      <vt:lpstr>Перелік донорів</vt:lpstr>
      <vt:lpstr>Отримані кошти</vt:lpstr>
      <vt:lpstr>Витрачені кошти</vt:lpstr>
      <vt:lpstr>Плани на 2016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Повышение роли гражданского общества в местных энергетических политиках</dc:title>
  <dc:creator>Olya</dc:creator>
  <cp:lastModifiedBy>Sveta</cp:lastModifiedBy>
  <cp:revision>70</cp:revision>
  <dcterms:modified xsi:type="dcterms:W3CDTF">2016-01-19T14:58:53Z</dcterms:modified>
</cp:coreProperties>
</file>